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7" r:id="rId7"/>
    <p:sldId id="266" r:id="rId8"/>
    <p:sldId id="265" r:id="rId9"/>
    <p:sldId id="264" r:id="rId10"/>
    <p:sldId id="263" r:id="rId11"/>
    <p:sldId id="262" r:id="rId12"/>
    <p:sldId id="280" r:id="rId13"/>
    <p:sldId id="272" r:id="rId14"/>
    <p:sldId id="281"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2" autoAdjust="0"/>
  </p:normalViewPr>
  <p:slideViewPr>
    <p:cSldViewPr>
      <p:cViewPr>
        <p:scale>
          <a:sx n="72" d="100"/>
          <a:sy n="72" d="100"/>
        </p:scale>
        <p:origin x="-1512" y="-432"/>
      </p:cViewPr>
      <p:guideLst>
        <p:guide orient="horz" pos="2160"/>
        <p:guide pos="2880"/>
      </p:guideLst>
    </p:cSldViewPr>
  </p:slideViewPr>
  <p:outlineViewPr>
    <p:cViewPr>
      <p:scale>
        <a:sx n="33" d="100"/>
        <a:sy n="33" d="100"/>
      </p:scale>
      <p:origin x="48" y="133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64D5F92-6686-4B71-839C-7DF99B539B8A}" type="datetimeFigureOut">
              <a:rPr lang="en-US" smtClean="0"/>
              <a:pPr/>
              <a:t>9/20/2013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E9141BE-ED91-473B-9934-6365B0631F8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
        <p:nvSpPr>
          <p:cNvPr id="14" name="Rectangle 2"/>
          <p:cNvSpPr>
            <a:spLocks noChangeArrowheads="1"/>
          </p:cNvSpPr>
          <p:nvPr userDrawn="1"/>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4D5F92-6686-4B71-839C-7DF99B539B8A}"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41BE-ED91-473B-9934-6365B0631F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4D5F92-6686-4B71-839C-7DF99B539B8A}"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41BE-ED91-473B-9934-6365B0631F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4D5F92-6686-4B71-839C-7DF99B539B8A}"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41BE-ED91-473B-9934-6365B0631F8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4D5F92-6686-4B71-839C-7DF99B539B8A}" type="datetimeFigureOut">
              <a:rPr lang="en-US" smtClean="0"/>
              <a:pPr/>
              <a:t>9/20/2013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E9141BE-ED91-473B-9934-6365B0631F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4D5F92-6686-4B71-839C-7DF99B539B8A}" type="datetimeFigureOut">
              <a:rPr lang="en-US" smtClean="0"/>
              <a:pPr/>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141BE-ED91-473B-9934-6365B0631F8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64D5F92-6686-4B71-839C-7DF99B539B8A}" type="datetimeFigureOut">
              <a:rPr lang="en-US" smtClean="0"/>
              <a:pPr/>
              <a:t>9/20/2013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141BE-ED91-473B-9934-6365B0631F8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4D5F92-6686-4B71-839C-7DF99B539B8A}" type="datetimeFigureOut">
              <a:rPr lang="en-US" smtClean="0"/>
              <a:pPr/>
              <a:t>9/20/2013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141BE-ED91-473B-9934-6365B0631F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D5F92-6686-4B71-839C-7DF99B539B8A}" type="datetimeFigureOut">
              <a:rPr lang="en-US" smtClean="0"/>
              <a:pPr/>
              <a:t>9/20/2013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141BE-ED91-473B-9934-6365B0631F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4D5F92-6686-4B71-839C-7DF99B539B8A}" type="datetimeFigureOut">
              <a:rPr lang="en-US" smtClean="0"/>
              <a:pPr/>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141BE-ED91-473B-9934-6365B0631F8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4D5F92-6686-4B71-839C-7DF99B539B8A}" type="datetimeFigureOut">
              <a:rPr lang="en-US" smtClean="0"/>
              <a:pPr/>
              <a:t>9/20/2013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E9141BE-ED91-473B-9934-6365B0631F8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64D5F92-6686-4B71-839C-7DF99B539B8A}" type="datetimeFigureOut">
              <a:rPr lang="en-US" smtClean="0"/>
              <a:pPr/>
              <a:t>9/20/2013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E9141BE-ED91-473B-9934-6365B0631F8F}" type="slidenum">
              <a:rPr lang="en-US" smtClean="0"/>
              <a:pPr/>
              <a:t>‹#›</a:t>
            </a:fld>
            <a:endParaRPr lang="en-US"/>
          </a:p>
        </p:txBody>
      </p:sp>
      <p:sp>
        <p:nvSpPr>
          <p:cNvPr id="10" name="Rectangle 2"/>
          <p:cNvSpPr>
            <a:spLocks noChangeArrowheads="1"/>
          </p:cNvSpPr>
          <p:nvPr userDrawn="1"/>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 name="Picture 1" descr="ts-logo-izbor"/>
          <p:cNvPicPr>
            <a:picLocks noChangeAspect="1" noChangeArrowheads="1"/>
          </p:cNvPicPr>
          <p:nvPr userDrawn="1"/>
        </p:nvPicPr>
        <p:blipFill>
          <a:blip r:embed="rId13"/>
          <a:srcRect/>
          <a:stretch>
            <a:fillRect/>
          </a:stretch>
        </p:blipFill>
        <p:spPr bwMode="auto">
          <a:xfrm>
            <a:off x="6286512" y="6072206"/>
            <a:ext cx="2404770" cy="490539"/>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5852" y="4429132"/>
            <a:ext cx="6400800" cy="1600200"/>
          </a:xfrm>
        </p:spPr>
        <p:txBody>
          <a:bodyPr/>
          <a:lstStyle/>
          <a:p>
            <a:r>
              <a:rPr lang="en-US" b="1" dirty="0"/>
              <a:t>Transparentnost – </a:t>
            </a:r>
            <a:r>
              <a:rPr lang="en-US" b="1" dirty="0" err="1" smtClean="0"/>
              <a:t>Srbija</a:t>
            </a:r>
            <a:r>
              <a:rPr lang="en-US" b="1" dirty="0"/>
              <a:t> </a:t>
            </a:r>
            <a:endParaRPr lang="en-US" dirty="0"/>
          </a:p>
          <a:p>
            <a:r>
              <a:rPr lang="en-US" b="1" dirty="0" err="1"/>
              <a:t>septembar</a:t>
            </a:r>
            <a:r>
              <a:rPr lang="en-US" b="1" dirty="0"/>
              <a:t> </a:t>
            </a:r>
            <a:r>
              <a:rPr lang="en-US" b="1" dirty="0" smtClean="0"/>
              <a:t>2013.</a:t>
            </a:r>
            <a:endParaRPr lang="en-US" dirty="0"/>
          </a:p>
          <a:p>
            <a:endParaRPr lang="en-US" dirty="0"/>
          </a:p>
        </p:txBody>
      </p:sp>
      <p:sp>
        <p:nvSpPr>
          <p:cNvPr id="2" name="Title 1"/>
          <p:cNvSpPr>
            <a:spLocks noGrp="1"/>
          </p:cNvSpPr>
          <p:nvPr>
            <p:ph type="ctrTitle"/>
          </p:nvPr>
        </p:nvSpPr>
        <p:spPr>
          <a:xfrm>
            <a:off x="457200" y="1214422"/>
            <a:ext cx="8229600" cy="2714644"/>
          </a:xfrm>
        </p:spPr>
        <p:txBody>
          <a:bodyPr>
            <a:normAutofit/>
          </a:bodyPr>
          <a:lstStyle/>
          <a:p>
            <a:r>
              <a:rPr lang="en-US" b="1" dirty="0"/>
              <a:t>Monitoring </a:t>
            </a:r>
            <a:r>
              <a:rPr lang="en-US" b="1" dirty="0" smtClean="0"/>
              <a:t> </a:t>
            </a:r>
            <a:r>
              <a:rPr lang="en-US" b="1" dirty="0" err="1" smtClean="0"/>
              <a:t>javnosti</a:t>
            </a:r>
            <a:r>
              <a:rPr lang="en-US" b="1" dirty="0" smtClean="0"/>
              <a:t> </a:t>
            </a:r>
            <a:r>
              <a:rPr lang="en-US" b="1" dirty="0" err="1"/>
              <a:t>rada</a:t>
            </a:r>
            <a:r>
              <a:rPr lang="en-US" b="1" dirty="0"/>
              <a:t> </a:t>
            </a:r>
            <a:r>
              <a:rPr lang="en-US" b="1" dirty="0" err="1"/>
              <a:t>Vlade</a:t>
            </a:r>
            <a:r>
              <a:rPr lang="en-US" b="1" dirty="0"/>
              <a:t> </a:t>
            </a:r>
            <a:r>
              <a:rPr lang="en-US" b="1" dirty="0" err="1"/>
              <a:t>Srbije</a:t>
            </a:r>
            <a:r>
              <a:rPr lang="en-US" dirty="0"/>
              <a:t/>
            </a:r>
            <a:br>
              <a:rPr lang="en-US" dirty="0"/>
            </a:br>
            <a:r>
              <a:rPr lang="en-US" b="1" dirty="0"/>
              <a:t>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714348" y="5429264"/>
            <a:ext cx="1357322" cy="785818"/>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6786578" y="5429264"/>
            <a:ext cx="1643074" cy="795339"/>
          </a:xfrm>
          <a:prstGeom prst="rect">
            <a:avLst/>
          </a:prstGeom>
          <a:noFill/>
          <a:ln w="9360">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0"/>
            <a:ext cx="7772400" cy="1143000"/>
          </a:xfrm>
        </p:spPr>
        <p:txBody>
          <a:bodyPr/>
          <a:lstStyle/>
          <a:p>
            <a:pPr algn="ctr"/>
            <a:r>
              <a:rPr lang="sr-Latn-CS" dirty="0" smtClean="0"/>
              <a:t>Budžetski sistem</a:t>
            </a:r>
            <a:endParaRPr lang="en-US" dirty="0"/>
          </a:p>
        </p:txBody>
      </p:sp>
      <p:sp>
        <p:nvSpPr>
          <p:cNvPr id="3" name="Content Placeholder 2"/>
          <p:cNvSpPr>
            <a:spLocks noGrp="1"/>
          </p:cNvSpPr>
          <p:nvPr>
            <p:ph sz="quarter" idx="1"/>
          </p:nvPr>
        </p:nvSpPr>
        <p:spPr/>
        <p:txBody>
          <a:bodyPr>
            <a:normAutofit fontScale="77500" lnSpcReduction="20000"/>
          </a:bodyPr>
          <a:lstStyle/>
          <a:p>
            <a:r>
              <a:rPr lang="sr-Latn-CS" dirty="0"/>
              <a:t>TS je u okviru analize javnosti rada u oblasti budžetske politike pratila postupak pripreme budžeta za 2014. godinu, analizirala izveštavanje o rashodima budžeta za 2013. godinu, ažurnost i sadržaj biltena javnih finansija.</a:t>
            </a:r>
            <a:r>
              <a:rPr lang="sr-Latn-CS" b="1" dirty="0"/>
              <a:t> </a:t>
            </a:r>
            <a:endParaRPr lang="sr-Latn-CS" b="1" dirty="0" smtClean="0"/>
          </a:p>
          <a:p>
            <a:r>
              <a:rPr lang="sr-Latn-CS" b="1" dirty="0"/>
              <a:t>Bilten javnih finansija sadrži sve neophodne podatke ali se Ministarstvo finansija </a:t>
            </a:r>
            <a:r>
              <a:rPr lang="sr-Latn-CS" b="1" dirty="0" smtClean="0"/>
              <a:t>ali se ne objavljuje redovno. </a:t>
            </a:r>
            <a:r>
              <a:rPr lang="sr-Latn-CS" dirty="0" smtClean="0"/>
              <a:t>Trenutno najsvežiji </a:t>
            </a:r>
            <a:r>
              <a:rPr lang="sr-Latn-CS" dirty="0"/>
              <a:t>bilten </a:t>
            </a:r>
            <a:r>
              <a:rPr lang="sr-Latn-CS" dirty="0" smtClean="0"/>
              <a:t>je za jul </a:t>
            </a:r>
            <a:r>
              <a:rPr lang="sr-Latn-CS" dirty="0"/>
              <a:t>2013. </a:t>
            </a:r>
            <a:r>
              <a:rPr lang="sr-Latn-CS" dirty="0" smtClean="0"/>
              <a:t>godine.</a:t>
            </a:r>
          </a:p>
          <a:p>
            <a:r>
              <a:rPr lang="sr-Latn-CS" b="1" dirty="0"/>
              <a:t>Nacrt zakona o završnom računu budžeta za 2012. godinu</a:t>
            </a:r>
            <a:r>
              <a:rPr lang="sr-Latn-CS" dirty="0"/>
              <a:t> </a:t>
            </a:r>
            <a:r>
              <a:rPr lang="sr-Latn-CS" dirty="0" smtClean="0"/>
              <a:t>je i </a:t>
            </a:r>
            <a:r>
              <a:rPr lang="sr-Latn-CS" dirty="0"/>
              <a:t>dalje </a:t>
            </a:r>
            <a:r>
              <a:rPr lang="sr-Latn-CS" dirty="0" smtClean="0"/>
              <a:t>u pripremi, </a:t>
            </a:r>
            <a:r>
              <a:rPr lang="sr-Latn-CS" b="1" dirty="0"/>
              <a:t>iako je rok za izradu propisan Zakonom o budžetskom </a:t>
            </a:r>
            <a:r>
              <a:rPr lang="sr-Latn-CS" b="1" dirty="0" smtClean="0"/>
              <a:t>sistemu bio </a:t>
            </a:r>
            <a:r>
              <a:rPr lang="sr-Latn-CS" b="1" dirty="0"/>
              <a:t>20. jun</a:t>
            </a:r>
            <a:r>
              <a:rPr lang="sr-Latn-CS" dirty="0"/>
              <a:t>, a rok za dostavljanje parlamentu Predloga zakona o završnom ra</a:t>
            </a:r>
            <a:r>
              <a:rPr lang="sr-Latn-CS" sz="2300" dirty="0"/>
              <a:t>č</a:t>
            </a:r>
            <a:r>
              <a:rPr lang="sr-Latn-CS" dirty="0"/>
              <a:t>unu budžeta 15. jul.</a:t>
            </a:r>
            <a:endParaRPr lang="en-US" dirty="0"/>
          </a:p>
          <a:p>
            <a:r>
              <a:rPr lang="sr-Latn-CS" b="1" dirty="0"/>
              <a:t>Fiskalna strategija kasni više od četiri meseca</a:t>
            </a:r>
            <a:r>
              <a:rPr lang="sr-Latn-CS" dirty="0"/>
              <a:t>. Rok za dostavljanje Fiskalnom savetu istekao je 30. </a:t>
            </a:r>
            <a:r>
              <a:rPr lang="sr-Latn-CS" dirty="0" smtClean="0"/>
              <a:t>aprila. Prema odgovoru Ministarstva finansija “izostanak aranžmana sa MMF-om i najavljena rekonstrukcija Vlade dovelil su do pomeranja izrade projekcija za period 2014-2016” a “završetak revidiranja fiskalne strategije za naredne tri budžetske godine se očekuje u septembru.”</a:t>
            </a:r>
          </a:p>
          <a:p>
            <a:r>
              <a:rPr lang="sr-Latn-CS" dirty="0" smtClean="0"/>
              <a:t>Usvojena </a:t>
            </a:r>
            <a:r>
              <a:rPr lang="sr-Latn-CS" b="1" dirty="0" smtClean="0"/>
              <a:t>Uredba</a:t>
            </a:r>
            <a:r>
              <a:rPr lang="sr-Latn-CS" dirty="0" smtClean="0"/>
              <a:t> koja se odnosi na registar zaposlenih u javnom sektoru – još uvek ostaje da se vidi koji sumarni podaci će biti objavljivani.</a:t>
            </a:r>
            <a:endParaRPr lang="en-US" dirty="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14356"/>
            <a:ext cx="7772400" cy="1143000"/>
          </a:xfrm>
        </p:spPr>
        <p:txBody>
          <a:bodyPr>
            <a:normAutofit fontScale="90000"/>
          </a:bodyPr>
          <a:lstStyle/>
          <a:p>
            <a:pPr algn="ctr"/>
            <a:r>
              <a:rPr lang="sr-Latn-CS" dirty="0" smtClean="0"/>
              <a:t>Zakon o javnim nabavkama</a:t>
            </a:r>
            <a:br>
              <a:rPr lang="sr-Latn-CS" dirty="0" smtClean="0"/>
            </a:br>
            <a:r>
              <a:rPr lang="sr-Latn-CS" sz="2700" i="1" dirty="0" smtClean="0"/>
              <a:t>Povećanje transparentnosti nakon početka primene novog Zakona o javnim nabavkama</a:t>
            </a:r>
            <a:endParaRPr lang="en-US" sz="2700" i="1" dirty="0"/>
          </a:p>
        </p:txBody>
      </p:sp>
      <p:sp>
        <p:nvSpPr>
          <p:cNvPr id="3" name="Content Placeholder 2"/>
          <p:cNvSpPr>
            <a:spLocks noGrp="1"/>
          </p:cNvSpPr>
          <p:nvPr>
            <p:ph sz="quarter" idx="1"/>
          </p:nvPr>
        </p:nvSpPr>
        <p:spPr>
          <a:xfrm>
            <a:off x="857224" y="2286000"/>
            <a:ext cx="7772400" cy="4572000"/>
          </a:xfrm>
        </p:spPr>
        <p:txBody>
          <a:bodyPr>
            <a:normAutofit/>
          </a:bodyPr>
          <a:lstStyle/>
          <a:p>
            <a:r>
              <a:rPr lang="sr-Latn-CS" dirty="0"/>
              <a:t>Novi Zakon o javnim nabavkam</a:t>
            </a:r>
            <a:r>
              <a:rPr lang="en-GB" dirty="0"/>
              <a:t>a</a:t>
            </a:r>
            <a:r>
              <a:rPr lang="en-US" dirty="0"/>
              <a:t>, </a:t>
            </a:r>
            <a:r>
              <a:rPr lang="en-GB" dirty="0" err="1" smtClean="0"/>
              <a:t>izglasan</a:t>
            </a:r>
            <a:r>
              <a:rPr lang="en-GB" dirty="0" smtClean="0"/>
              <a:t> </a:t>
            </a:r>
            <a:r>
              <a:rPr lang="en-GB" dirty="0" err="1"/>
              <a:t>je</a:t>
            </a:r>
            <a:r>
              <a:rPr lang="en-US" dirty="0"/>
              <a:t> 27. </a:t>
            </a:r>
            <a:r>
              <a:rPr lang="en-GB" dirty="0" err="1"/>
              <a:t>decembra</a:t>
            </a:r>
            <a:r>
              <a:rPr lang="en-US" dirty="0"/>
              <a:t> 2012. </a:t>
            </a:r>
            <a:r>
              <a:rPr lang="en-GB" dirty="0" err="1"/>
              <a:t>godine</a:t>
            </a:r>
            <a:r>
              <a:rPr lang="en-US" dirty="0"/>
              <a:t>, </a:t>
            </a:r>
            <a:r>
              <a:rPr lang="en-GB" dirty="0"/>
              <a:t>a </a:t>
            </a:r>
            <a:r>
              <a:rPr lang="en-GB" dirty="0" err="1"/>
              <a:t>njegova</a:t>
            </a:r>
            <a:r>
              <a:rPr lang="en-GB" dirty="0"/>
              <a:t> </a:t>
            </a:r>
            <a:r>
              <a:rPr lang="en-GB" dirty="0" err="1"/>
              <a:t>primena</a:t>
            </a:r>
            <a:r>
              <a:rPr lang="en-GB" dirty="0"/>
              <a:t> </a:t>
            </a:r>
            <a:r>
              <a:rPr lang="en-GB" dirty="0" err="1"/>
              <a:t>po</a:t>
            </a:r>
            <a:r>
              <a:rPr lang="en-US" sz="2200" dirty="0"/>
              <a:t>č</a:t>
            </a:r>
            <a:r>
              <a:rPr lang="en-GB" dirty="0" err="1"/>
              <a:t>ela</a:t>
            </a:r>
            <a:r>
              <a:rPr lang="en-GB" dirty="0"/>
              <a:t> </a:t>
            </a:r>
            <a:r>
              <a:rPr lang="en-GB" dirty="0" err="1"/>
              <a:t>je</a:t>
            </a:r>
            <a:r>
              <a:rPr lang="en-US" dirty="0"/>
              <a:t> 1. </a:t>
            </a:r>
            <a:r>
              <a:rPr lang="en-GB" dirty="0" err="1"/>
              <a:t>aprila</a:t>
            </a:r>
            <a:r>
              <a:rPr lang="en-US" dirty="0"/>
              <a:t> 2013. </a:t>
            </a:r>
            <a:r>
              <a:rPr lang="en-GB" dirty="0" err="1"/>
              <a:t>godine</a:t>
            </a:r>
            <a:r>
              <a:rPr lang="en-US" dirty="0"/>
              <a:t>. </a:t>
            </a:r>
            <a:endParaRPr lang="x-none" dirty="0" smtClean="0"/>
          </a:p>
          <a:p>
            <a:r>
              <a:rPr lang="x-none" dirty="0" smtClean="0"/>
              <a:t>Zakon sadrži norme koje treba da povećaju transparentnost postupka, pre svega kroz obavezu objavljivanja većeg broja podataka na Portalu (nabavke male vrednosti i konkursna dokumentacija)</a:t>
            </a:r>
            <a:endParaRPr lang="sr-Latn-C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500042"/>
            <a:ext cx="7772400" cy="1143000"/>
          </a:xfrm>
        </p:spPr>
        <p:txBody>
          <a:bodyPr>
            <a:normAutofit fontScale="90000"/>
          </a:bodyPr>
          <a:lstStyle/>
          <a:p>
            <a:pPr algn="ctr"/>
            <a:r>
              <a:rPr lang="sr-Latn-CS" sz="3600" dirty="0">
                <a:solidFill>
                  <a:srgbClr val="696464"/>
                </a:solidFill>
              </a:rPr>
              <a:t>Zakon o javnim nabavkama</a:t>
            </a:r>
            <a:br>
              <a:rPr lang="sr-Latn-CS" sz="3600" dirty="0">
                <a:solidFill>
                  <a:srgbClr val="696464"/>
                </a:solidFill>
              </a:rPr>
            </a:br>
            <a:r>
              <a:rPr lang="sr-Latn-CS" sz="2400" i="1" dirty="0">
                <a:solidFill>
                  <a:srgbClr val="696464"/>
                </a:solidFill>
              </a:rPr>
              <a:t>Povećanje transparentnosti nakon početka primene novog Zakona o javnim nabavkama</a:t>
            </a:r>
            <a:endParaRPr lang="en-GB" dirty="0"/>
          </a:p>
        </p:txBody>
      </p:sp>
      <p:sp>
        <p:nvSpPr>
          <p:cNvPr id="3" name="Content Placeholder 2"/>
          <p:cNvSpPr>
            <a:spLocks noGrp="1"/>
          </p:cNvSpPr>
          <p:nvPr>
            <p:ph sz="quarter" idx="1"/>
          </p:nvPr>
        </p:nvSpPr>
        <p:spPr>
          <a:xfrm>
            <a:off x="857224" y="1928802"/>
            <a:ext cx="7772400" cy="4572000"/>
          </a:xfrm>
        </p:spPr>
        <p:txBody>
          <a:bodyPr>
            <a:normAutofit fontScale="32500" lnSpcReduction="20000"/>
          </a:bodyPr>
          <a:lstStyle/>
          <a:p>
            <a:r>
              <a:rPr lang="x-none" sz="5600" dirty="0" smtClean="0"/>
              <a:t>U prvom </a:t>
            </a:r>
            <a:r>
              <a:rPr lang="es-ES" sz="5600" dirty="0" err="1" smtClean="0"/>
              <a:t>tromesečju</a:t>
            </a:r>
            <a:r>
              <a:rPr lang="es-ES" sz="5600" dirty="0" smtClean="0"/>
              <a:t> </a:t>
            </a:r>
            <a:r>
              <a:rPr lang="es-ES" sz="5600" dirty="0"/>
              <a:t>2013. </a:t>
            </a:r>
            <a:r>
              <a:rPr lang="es-ES" sz="5600" dirty="0" err="1"/>
              <a:t>godine</a:t>
            </a:r>
            <a:r>
              <a:rPr lang="es-ES" sz="5600" dirty="0"/>
              <a:t>, </a:t>
            </a:r>
            <a:r>
              <a:rPr lang="x-none" sz="5600" dirty="0" smtClean="0"/>
              <a:t>prema podacima UJN, </a:t>
            </a:r>
            <a:r>
              <a:rPr lang="es-ES" sz="5600" dirty="0" err="1" smtClean="0"/>
              <a:t>vrednost</a:t>
            </a:r>
            <a:r>
              <a:rPr lang="es-ES" sz="5600" dirty="0" smtClean="0"/>
              <a:t> </a:t>
            </a:r>
            <a:r>
              <a:rPr lang="es-ES" sz="5600" dirty="0" err="1"/>
              <a:t>pregovaračkih</a:t>
            </a:r>
            <a:r>
              <a:rPr lang="es-ES" sz="5600" dirty="0"/>
              <a:t> </a:t>
            </a:r>
            <a:r>
              <a:rPr lang="es-ES" sz="5600" dirty="0" err="1"/>
              <a:t>postupaka</a:t>
            </a:r>
            <a:r>
              <a:rPr lang="es-ES" sz="5600" dirty="0"/>
              <a:t> </a:t>
            </a:r>
            <a:r>
              <a:rPr lang="es-ES" sz="5600" dirty="0" err="1"/>
              <a:t>bez</a:t>
            </a:r>
            <a:r>
              <a:rPr lang="es-ES" sz="5600" dirty="0"/>
              <a:t> </a:t>
            </a:r>
            <a:r>
              <a:rPr lang="es-ES" sz="5600" dirty="0" err="1"/>
              <a:t>objavljivanja</a:t>
            </a:r>
            <a:r>
              <a:rPr lang="es-ES" sz="5600" dirty="0"/>
              <a:t> </a:t>
            </a:r>
            <a:r>
              <a:rPr lang="es-ES" sz="5600" dirty="0" err="1"/>
              <a:t>javnog</a:t>
            </a:r>
            <a:r>
              <a:rPr lang="es-ES" sz="5600" dirty="0"/>
              <a:t> </a:t>
            </a:r>
            <a:r>
              <a:rPr lang="es-ES" sz="5600" dirty="0" err="1"/>
              <a:t>poziva</a:t>
            </a:r>
            <a:r>
              <a:rPr lang="es-ES" sz="5600" dirty="0"/>
              <a:t> </a:t>
            </a:r>
            <a:r>
              <a:rPr lang="es-ES" sz="5600" dirty="0" err="1"/>
              <a:t>bila</a:t>
            </a:r>
            <a:r>
              <a:rPr lang="es-ES" sz="5600" dirty="0"/>
              <a:t> je 6,8 </a:t>
            </a:r>
            <a:r>
              <a:rPr lang="es-ES" sz="5600" dirty="0" err="1"/>
              <a:t>milijardi</a:t>
            </a:r>
            <a:r>
              <a:rPr lang="es-ES" sz="5600" dirty="0"/>
              <a:t> </a:t>
            </a:r>
            <a:r>
              <a:rPr lang="es-ES" sz="5600" dirty="0" err="1"/>
              <a:t>dinara</a:t>
            </a:r>
            <a:r>
              <a:rPr lang="es-ES" sz="5600" dirty="0"/>
              <a:t> (</a:t>
            </a:r>
            <a:r>
              <a:rPr lang="es-ES" sz="5600" dirty="0" err="1"/>
              <a:t>tačno</a:t>
            </a:r>
            <a:r>
              <a:rPr lang="es-ES" sz="5600" dirty="0"/>
              <a:t> 6.849.778.000 </a:t>
            </a:r>
            <a:r>
              <a:rPr lang="es-ES" sz="5600" dirty="0" err="1"/>
              <a:t>dinara</a:t>
            </a:r>
            <a:r>
              <a:rPr lang="es-ES" sz="5600" dirty="0"/>
              <a:t>, </a:t>
            </a:r>
            <a:r>
              <a:rPr lang="es-ES" sz="5600" dirty="0" err="1"/>
              <a:t>nije</a:t>
            </a:r>
            <a:r>
              <a:rPr lang="es-ES" sz="5600" dirty="0"/>
              <a:t> </a:t>
            </a:r>
            <a:r>
              <a:rPr lang="es-ES" sz="5600" dirty="0" err="1"/>
              <a:t>saopšteno</a:t>
            </a:r>
            <a:r>
              <a:rPr lang="es-ES" sz="5600" dirty="0"/>
              <a:t> da li je </a:t>
            </a:r>
            <a:r>
              <a:rPr lang="es-ES" sz="5600" dirty="0" err="1"/>
              <a:t>reč</a:t>
            </a:r>
            <a:r>
              <a:rPr lang="es-ES" sz="5600" dirty="0"/>
              <a:t> o </a:t>
            </a:r>
            <a:r>
              <a:rPr lang="es-ES" sz="5600" dirty="0" err="1"/>
              <a:t>vrednost</a:t>
            </a:r>
            <a:r>
              <a:rPr lang="es-ES" sz="5600" dirty="0"/>
              <a:t> </a:t>
            </a:r>
            <a:r>
              <a:rPr lang="es-ES" sz="5600" dirty="0" err="1"/>
              <a:t>sa</a:t>
            </a:r>
            <a:r>
              <a:rPr lang="es-ES" sz="5600" dirty="0"/>
              <a:t> PDV-</a:t>
            </a:r>
            <a:r>
              <a:rPr lang="es-ES" sz="5600" dirty="0" err="1"/>
              <a:t>om</a:t>
            </a:r>
            <a:r>
              <a:rPr lang="es-ES" sz="5600" dirty="0"/>
              <a:t> </a:t>
            </a:r>
            <a:r>
              <a:rPr lang="es-ES" sz="5600" dirty="0" err="1"/>
              <a:t>ili</a:t>
            </a:r>
            <a:r>
              <a:rPr lang="es-ES" sz="5600" dirty="0"/>
              <a:t> </a:t>
            </a:r>
            <a:r>
              <a:rPr lang="es-ES" sz="5600" dirty="0" err="1"/>
              <a:t>bez</a:t>
            </a:r>
            <a:r>
              <a:rPr lang="es-ES" sz="5600" dirty="0"/>
              <a:t> PDV-a), </a:t>
            </a:r>
            <a:r>
              <a:rPr lang="es-ES" sz="5600" dirty="0" err="1"/>
              <a:t>odnosno</a:t>
            </a:r>
            <a:r>
              <a:rPr lang="es-ES" sz="5600" dirty="0"/>
              <a:t> </a:t>
            </a:r>
            <a:r>
              <a:rPr lang="es-ES" sz="5600" dirty="0" err="1"/>
              <a:t>oko</a:t>
            </a:r>
            <a:r>
              <a:rPr lang="es-ES" sz="5600" dirty="0"/>
              <a:t> 61 </a:t>
            </a:r>
            <a:r>
              <a:rPr lang="es-ES" sz="5600" dirty="0" err="1"/>
              <a:t>milion</a:t>
            </a:r>
            <a:r>
              <a:rPr lang="es-ES" sz="5600" dirty="0"/>
              <a:t> </a:t>
            </a:r>
            <a:r>
              <a:rPr lang="es-ES" sz="5600" dirty="0" err="1"/>
              <a:t>evra</a:t>
            </a:r>
            <a:r>
              <a:rPr lang="es-ES" sz="5600" dirty="0"/>
              <a:t>. U </a:t>
            </a:r>
            <a:r>
              <a:rPr lang="es-ES" sz="5600" dirty="0" err="1"/>
              <a:t>celoj</a:t>
            </a:r>
            <a:r>
              <a:rPr lang="es-ES" sz="5600" dirty="0"/>
              <a:t> 2012. </a:t>
            </a:r>
            <a:r>
              <a:rPr lang="es-ES" sz="5600" dirty="0" err="1"/>
              <a:t>godini</a:t>
            </a:r>
            <a:r>
              <a:rPr lang="es-ES" sz="5600" dirty="0"/>
              <a:t> </a:t>
            </a:r>
            <a:r>
              <a:rPr lang="es-ES" sz="5600" dirty="0" err="1"/>
              <a:t>vrednost</a:t>
            </a:r>
            <a:r>
              <a:rPr lang="es-ES" sz="5600" dirty="0"/>
              <a:t> </a:t>
            </a:r>
            <a:r>
              <a:rPr lang="es-ES" sz="5600" dirty="0" err="1"/>
              <a:t>pregovaračkih</a:t>
            </a:r>
            <a:r>
              <a:rPr lang="es-ES" sz="5600" dirty="0"/>
              <a:t> </a:t>
            </a:r>
            <a:r>
              <a:rPr lang="es-ES" sz="5600" dirty="0" err="1"/>
              <a:t>postupaka</a:t>
            </a:r>
            <a:r>
              <a:rPr lang="es-ES" sz="5600" dirty="0"/>
              <a:t> </a:t>
            </a:r>
            <a:r>
              <a:rPr lang="es-ES" sz="5600" dirty="0" err="1"/>
              <a:t>bez</a:t>
            </a:r>
            <a:r>
              <a:rPr lang="es-ES" sz="5600" dirty="0"/>
              <a:t> </a:t>
            </a:r>
            <a:r>
              <a:rPr lang="es-ES" sz="5600" dirty="0" err="1"/>
              <a:t>objavljivanja</a:t>
            </a:r>
            <a:r>
              <a:rPr lang="es-ES" sz="5600" dirty="0"/>
              <a:t> </a:t>
            </a:r>
            <a:r>
              <a:rPr lang="es-ES" sz="5600" dirty="0" err="1"/>
              <a:t>javnog</a:t>
            </a:r>
            <a:r>
              <a:rPr lang="es-ES" sz="5600" dirty="0"/>
              <a:t> </a:t>
            </a:r>
            <a:r>
              <a:rPr lang="es-ES" sz="5600" dirty="0" err="1"/>
              <a:t>poziva</a:t>
            </a:r>
            <a:r>
              <a:rPr lang="es-ES" sz="5600" dirty="0"/>
              <a:t> </a:t>
            </a:r>
            <a:r>
              <a:rPr lang="es-ES" sz="5600" dirty="0" err="1"/>
              <a:t>bila</a:t>
            </a:r>
            <a:r>
              <a:rPr lang="es-ES" sz="5600" dirty="0"/>
              <a:t> </a:t>
            </a:r>
            <a:r>
              <a:rPr lang="es-ES" sz="5600" dirty="0" smtClean="0"/>
              <a:t>je</a:t>
            </a:r>
            <a:r>
              <a:rPr lang="x-none" sz="5600" dirty="0" smtClean="0"/>
              <a:t> </a:t>
            </a:r>
            <a:r>
              <a:rPr lang="es-ES" sz="5600" dirty="0" smtClean="0"/>
              <a:t>72,8 </a:t>
            </a:r>
            <a:r>
              <a:rPr lang="es-ES" sz="5600" dirty="0" err="1"/>
              <a:t>milijarde</a:t>
            </a:r>
            <a:r>
              <a:rPr lang="es-ES" sz="5600" dirty="0"/>
              <a:t> </a:t>
            </a:r>
            <a:r>
              <a:rPr lang="es-ES" sz="5600" dirty="0" err="1"/>
              <a:t>dinara</a:t>
            </a:r>
            <a:r>
              <a:rPr lang="es-ES" sz="5600" dirty="0"/>
              <a:t> (82,6 </a:t>
            </a:r>
            <a:r>
              <a:rPr lang="es-ES" sz="5600" dirty="0" err="1"/>
              <a:t>sa</a:t>
            </a:r>
            <a:r>
              <a:rPr lang="es-ES" sz="5600" dirty="0"/>
              <a:t> PDV-</a:t>
            </a:r>
            <a:r>
              <a:rPr lang="es-ES" sz="5600" dirty="0" err="1"/>
              <a:t>om</a:t>
            </a:r>
            <a:r>
              <a:rPr lang="es-ES" sz="5600" dirty="0"/>
              <a:t>). </a:t>
            </a:r>
            <a:r>
              <a:rPr lang="x-none" sz="5600" dirty="0" smtClean="0"/>
              <a:t>Na osnovu ovoga se može zaključiti da je i pre početka primene novog  Zakona  </a:t>
            </a:r>
            <a:r>
              <a:rPr lang="x-none" sz="5600" b="1" dirty="0" smtClean="0"/>
              <a:t>došlo</a:t>
            </a:r>
            <a:r>
              <a:rPr lang="pt-BR" sz="5600" b="1" dirty="0" smtClean="0"/>
              <a:t> </a:t>
            </a:r>
            <a:r>
              <a:rPr lang="pt-BR" sz="5600" b="1" dirty="0"/>
              <a:t>do izuzetnog smanjenja obima netransparentnih postupaka</a:t>
            </a:r>
            <a:r>
              <a:rPr lang="pt-BR" sz="5600" dirty="0" smtClean="0"/>
              <a:t>.</a:t>
            </a:r>
            <a:r>
              <a:rPr lang="x-none" sz="5600" dirty="0" smtClean="0"/>
              <a:t> </a:t>
            </a:r>
            <a:endParaRPr lang="en-GB" sz="5600" dirty="0"/>
          </a:p>
          <a:p>
            <a:r>
              <a:rPr lang="pt-BR" sz="5600" dirty="0"/>
              <a:t>Parcijalni p</a:t>
            </a:r>
            <a:r>
              <a:rPr lang="sr-Latn-CS" sz="5600" dirty="0"/>
              <a:t>odaci koje je predstavio direktor UJN ukazuju takođe i na </a:t>
            </a:r>
            <a:r>
              <a:rPr lang="sr-Latn-CS" sz="5600" b="1" dirty="0"/>
              <a:t>znatno smanjenje učešća netransparentnih postupaka u prvoj polovini drugog kvartala.</a:t>
            </a:r>
            <a:r>
              <a:rPr lang="sr-Latn-CS" sz="5600" dirty="0"/>
              <a:t> Od 1. aprila do 15. maja vrednost pregovaračkih postupaka bez objavljivanja javnog poziva bila je četiri milijarde dinara, od čega se 84 odsto odnosi na nabavke koje su sprovodile apoteke čiji su osnivači lokalne samouprave, a koje su tek tada uvedene u sistem javnih nabavki i počele da sprovode Zakon na nabavku lekova i medicinskih sredstava koje finansira RZZO</a:t>
            </a:r>
            <a:r>
              <a:rPr lang="sr-Latn-CS" sz="5600" dirty="0" smtClean="0"/>
              <a:t>.</a:t>
            </a:r>
            <a:r>
              <a:rPr lang="sr-Latn-CS" sz="5600" dirty="0"/>
              <a:t> </a:t>
            </a:r>
            <a:endParaRPr lang="en-GB" sz="5600" dirty="0"/>
          </a:p>
          <a:p>
            <a:r>
              <a:rPr lang="sr-Latn-CS" sz="5600" dirty="0" smtClean="0"/>
              <a:t>Što </a:t>
            </a:r>
            <a:r>
              <a:rPr lang="sr-Latn-CS" sz="5600" dirty="0"/>
              <a:t>se tiče </a:t>
            </a:r>
            <a:r>
              <a:rPr lang="sr-Latn-CS" sz="5600" b="1" dirty="0"/>
              <a:t>obaveze oglašavanja nabavki male vrednost</a:t>
            </a:r>
            <a:r>
              <a:rPr lang="sr-Latn-CS" sz="5600" dirty="0"/>
              <a:t>i, podaci za prvih pet meseci primene Zakona (1. aprila – 1. septembar) pokazuju  značajno povećanje– objavljeno je 6,573 nabavki male vrednosti.</a:t>
            </a:r>
            <a:endParaRPr lang="en-GB" sz="5600" dirty="0"/>
          </a:p>
          <a:p>
            <a:endParaRPr lang="en-GB" dirty="0"/>
          </a:p>
        </p:txBody>
      </p:sp>
    </p:spTree>
    <p:extLst>
      <p:ext uri="{BB962C8B-B14F-4D97-AF65-F5344CB8AC3E}">
        <p14:creationId xmlns="" xmlns:p14="http://schemas.microsoft.com/office/powerpoint/2010/main" val="2637933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pPr algn="ctr"/>
            <a:r>
              <a:rPr lang="sr-Latn-CS" dirty="0" smtClean="0"/>
              <a:t>Izmene poslovnika Vlade i njihovi efekti na javne rasprave</a:t>
            </a:r>
            <a:endParaRPr lang="en-US" dirty="0"/>
          </a:p>
        </p:txBody>
      </p:sp>
      <p:sp>
        <p:nvSpPr>
          <p:cNvPr id="3" name="Content Placeholder 2"/>
          <p:cNvSpPr>
            <a:spLocks noGrp="1"/>
          </p:cNvSpPr>
          <p:nvPr>
            <p:ph sz="quarter" idx="1"/>
          </p:nvPr>
        </p:nvSpPr>
        <p:spPr>
          <a:xfrm>
            <a:off x="428596" y="1785926"/>
            <a:ext cx="8229600" cy="4525963"/>
          </a:xfrm>
        </p:spPr>
        <p:txBody>
          <a:bodyPr>
            <a:noAutofit/>
          </a:bodyPr>
          <a:lstStyle/>
          <a:p>
            <a:r>
              <a:rPr lang="sr-Latn-CS" sz="1300" dirty="0"/>
              <a:t>U  aprilu 2013. došlo je do izmena Poslovnika Vlade u delu koji se odnosi na javne rasprave (Službeni glasnik RS 030/2013, 02. aprila 2013). </a:t>
            </a:r>
            <a:endParaRPr lang="sr-Latn-CS" sz="1300" dirty="0" smtClean="0"/>
          </a:p>
          <a:p>
            <a:r>
              <a:rPr lang="sr-Latn-CS" sz="1300" dirty="0" smtClean="0"/>
              <a:t>TS </a:t>
            </a:r>
            <a:r>
              <a:rPr lang="sr-Latn-CS" sz="1300" dirty="0"/>
              <a:t>je pratila koliko su tri ministarstva (pravde, finansija i prosvete) u periodu od 1. aprila 2013. (kada </a:t>
            </a:r>
            <a:r>
              <a:rPr lang="sr-Latn-CS" sz="1300" dirty="0" smtClean="0"/>
              <a:t>su usvojene izmene Poslovnika </a:t>
            </a:r>
            <a:r>
              <a:rPr lang="sr-Latn-CS" sz="1300" dirty="0"/>
              <a:t>Vlade Srbije) poštovala propisane obaveze. U tom periodu usvojen je 21 predlog zakona odnosno predloga i izmena i dopuna zakona čiji su predlagači bila ta tri ministarstva</a:t>
            </a:r>
            <a:r>
              <a:rPr lang="sr-Latn-CS" sz="1300" dirty="0" smtClean="0"/>
              <a:t>.</a:t>
            </a:r>
          </a:p>
          <a:p>
            <a:r>
              <a:rPr lang="sr-Latn-CS" sz="1300" dirty="0" smtClean="0"/>
              <a:t>Nije bilo javne rasprave o sledećim propisima koje je Vlada predložila Skupštini: </a:t>
            </a:r>
            <a:r>
              <a:rPr lang="pl-PL" sz="1300" dirty="0" smtClean="0"/>
              <a:t>Predlog </a:t>
            </a:r>
            <a:r>
              <a:rPr lang="pl-PL" sz="1300" dirty="0"/>
              <a:t>zakona o izmenama i dopunama Zakona o budžetu Republike Srbije za 2013. </a:t>
            </a:r>
            <a:r>
              <a:rPr lang="pl-PL" sz="1300" dirty="0" smtClean="0"/>
              <a:t>godinu, Predlog </a:t>
            </a:r>
            <a:r>
              <a:rPr lang="pl-PL" sz="1300" dirty="0"/>
              <a:t>zakona o izmenama i dopunama Zakona o budžetskom </a:t>
            </a:r>
            <a:r>
              <a:rPr lang="pl-PL" sz="1300" dirty="0" smtClean="0"/>
              <a:t>sistemu, Predlog </a:t>
            </a:r>
            <a:r>
              <a:rPr lang="pl-PL" sz="1300" dirty="0"/>
              <a:t>zakona o izmeni Zakona o penzijskom i invalidskom </a:t>
            </a:r>
            <a:r>
              <a:rPr lang="pl-PL" sz="1300" dirty="0" smtClean="0"/>
              <a:t>osiguranju, Predlog </a:t>
            </a:r>
            <a:r>
              <a:rPr lang="pl-PL" sz="1300" dirty="0"/>
              <a:t>zakona o preuzimanju obaveza Javnog preduzeća „Putevi Srbije” prema privrednim društvima po osnovu neizmirenih obaveza i pretvaranju tih obaveza u javni dug Republike </a:t>
            </a:r>
            <a:r>
              <a:rPr lang="pl-PL" sz="1300" dirty="0" smtClean="0"/>
              <a:t>Srbije, Predlog </a:t>
            </a:r>
            <a:r>
              <a:rPr lang="pl-PL" sz="1300" dirty="0"/>
              <a:t>zakona o dopuni Zakona o platama u državnim organima i javnim </a:t>
            </a:r>
            <a:r>
              <a:rPr lang="pl-PL" sz="1300" dirty="0" smtClean="0"/>
              <a:t>službama, Predlog </a:t>
            </a:r>
            <a:r>
              <a:rPr lang="pl-PL" sz="1300" dirty="0"/>
              <a:t>zakona o izmenama i dopunama Zakona o porezima na </a:t>
            </a:r>
            <a:r>
              <a:rPr lang="pl-PL" sz="1300" dirty="0" smtClean="0"/>
              <a:t>imovinu, Predlog </a:t>
            </a:r>
            <a:r>
              <a:rPr lang="pl-PL" sz="1300" dirty="0"/>
              <a:t>zakona o izmenama i dopunama Zakona o poreskom postupku i poreskoj </a:t>
            </a:r>
            <a:r>
              <a:rPr lang="pl-PL" sz="1300" dirty="0" smtClean="0"/>
              <a:t>administraciji, Predlog </a:t>
            </a:r>
            <a:r>
              <a:rPr lang="pl-PL" sz="1300" dirty="0"/>
              <a:t>zakona o izmenama i dopunama Zakona o porezu na dobit pravnih </a:t>
            </a:r>
            <a:r>
              <a:rPr lang="pl-PL" sz="1300" dirty="0" smtClean="0"/>
              <a:t>lica, Predlog </a:t>
            </a:r>
            <a:r>
              <a:rPr lang="pl-PL" sz="1300" dirty="0"/>
              <a:t>zakona o izmenama i dopunama Zakona o </a:t>
            </a:r>
            <a:r>
              <a:rPr lang="pl-PL" sz="1300" dirty="0" smtClean="0"/>
              <a:t>akcizama, Predlog </a:t>
            </a:r>
            <a:r>
              <a:rPr lang="pl-PL" sz="1300" dirty="0"/>
              <a:t>zakona o izmenama i dopunama Zakona o porezu na dohodak </a:t>
            </a:r>
            <a:r>
              <a:rPr lang="pl-PL" sz="1300" dirty="0" smtClean="0"/>
              <a:t>građana, Predlog </a:t>
            </a:r>
            <a:r>
              <a:rPr lang="pl-PL" sz="1300" dirty="0"/>
              <a:t>zakona o izmenama i dopunama Zakona o doprinosima za obavezno socijalno </a:t>
            </a:r>
            <a:r>
              <a:rPr lang="pl-PL" sz="1300" dirty="0" smtClean="0"/>
              <a:t>osiguranje, Predlog </a:t>
            </a:r>
            <a:r>
              <a:rPr lang="pl-PL" sz="1300" dirty="0"/>
              <a:t>zakona o izmenama i dopunama Zakona o uređenju </a:t>
            </a:r>
            <a:r>
              <a:rPr lang="pl-PL" sz="1300" dirty="0" smtClean="0"/>
              <a:t>sudova, Predlog </a:t>
            </a:r>
            <a:r>
              <a:rPr lang="pl-PL" sz="1300" dirty="0"/>
              <a:t>zakona o izmenama i dopunama Zakona o </a:t>
            </a:r>
            <a:r>
              <a:rPr lang="pl-PL" sz="1300" dirty="0" smtClean="0"/>
              <a:t>sudijama, Predlog </a:t>
            </a:r>
            <a:r>
              <a:rPr lang="pl-PL" sz="1300" dirty="0"/>
              <a:t>zakona o obrazovanju </a:t>
            </a:r>
            <a:r>
              <a:rPr lang="pl-PL" sz="1300" dirty="0" smtClean="0"/>
              <a:t>odraslih, Predlog </a:t>
            </a:r>
            <a:r>
              <a:rPr lang="pl-PL" sz="1300" dirty="0"/>
              <a:t>zakona o srednjem obrazovanju i </a:t>
            </a:r>
            <a:r>
              <a:rPr lang="pl-PL" sz="1300" dirty="0" smtClean="0"/>
              <a:t>vaspitanju, Predlog </a:t>
            </a:r>
            <a:r>
              <a:rPr lang="pl-PL" sz="1300" dirty="0"/>
              <a:t>zakona o osnovnom obrazovanju i </a:t>
            </a:r>
            <a:r>
              <a:rPr lang="pl-PL" sz="1300" dirty="0" smtClean="0"/>
              <a:t>vaspitanju, Predlog </a:t>
            </a:r>
            <a:r>
              <a:rPr lang="pl-PL" sz="1300" dirty="0"/>
              <a:t>zakona o izmenama i dopunama Zakona o osnovama sistema obrazovanja i </a:t>
            </a:r>
            <a:r>
              <a:rPr lang="pl-PL" sz="1300" dirty="0" smtClean="0"/>
              <a:t>vaspitanja, Predlog </a:t>
            </a:r>
            <a:r>
              <a:rPr lang="pl-PL" sz="1300" dirty="0"/>
              <a:t>zakona o izmenama i dopunama zakona o učeničkom i studentskom standardu</a:t>
            </a:r>
            <a:endParaRPr lang="en-GB" sz="1300" dirty="0"/>
          </a:p>
          <a:p>
            <a:endParaRPr lang="en-US" sz="1300" dirty="0"/>
          </a:p>
          <a:p>
            <a:endParaRPr lang="en-US" sz="13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14"/>
            <a:ext cx="8229600" cy="1143000"/>
          </a:xfrm>
        </p:spPr>
        <p:txBody>
          <a:bodyPr>
            <a:normAutofit fontScale="90000"/>
          </a:bodyPr>
          <a:lstStyle/>
          <a:p>
            <a:pPr algn="ctr"/>
            <a:r>
              <a:rPr lang="sr-Latn-CS" dirty="0" smtClean="0"/>
              <a:t>Izmene poslovnika Vlade i njihovi efekti</a:t>
            </a:r>
            <a:endParaRPr lang="en-US" dirty="0"/>
          </a:p>
        </p:txBody>
      </p:sp>
      <p:sp>
        <p:nvSpPr>
          <p:cNvPr id="3" name="Content Placeholder 2"/>
          <p:cNvSpPr>
            <a:spLocks noGrp="1"/>
          </p:cNvSpPr>
          <p:nvPr>
            <p:ph sz="quarter" idx="1"/>
          </p:nvPr>
        </p:nvSpPr>
        <p:spPr>
          <a:xfrm>
            <a:off x="500034" y="1500174"/>
            <a:ext cx="8229600" cy="4525963"/>
          </a:xfrm>
        </p:spPr>
        <p:txBody>
          <a:bodyPr>
            <a:noAutofit/>
          </a:bodyPr>
          <a:lstStyle/>
          <a:p>
            <a:r>
              <a:rPr lang="sr-Latn-CS" sz="1300" dirty="0" smtClean="0"/>
              <a:t>Javne </a:t>
            </a:r>
            <a:r>
              <a:rPr lang="sr-Latn-CS" sz="1300" dirty="0"/>
              <a:t>rasprave </a:t>
            </a:r>
            <a:r>
              <a:rPr lang="sr-Latn-CS" sz="1300" dirty="0" smtClean="0"/>
              <a:t>za ove propise </a:t>
            </a:r>
            <a:r>
              <a:rPr lang="sr-Latn-CS" sz="1300" b="1" dirty="0" smtClean="0"/>
              <a:t>nisu </a:t>
            </a:r>
            <a:r>
              <a:rPr lang="sr-Latn-CS" sz="1300" b="1" dirty="0"/>
              <a:t>bile oglašavane na forumu e-Uprave</a:t>
            </a:r>
            <a:r>
              <a:rPr lang="sr-Latn-CS" sz="1300" dirty="0"/>
              <a:t>, čije je korišćenje obavezno za organe državne uprave, </a:t>
            </a:r>
            <a:r>
              <a:rPr lang="sr-Latn-CS" sz="1300" b="1" dirty="0"/>
              <a:t>čak ni u slučajevima kada su </a:t>
            </a:r>
            <a:r>
              <a:rPr lang="sr-Latn-CS" sz="1300" b="1" dirty="0" smtClean="0"/>
              <a:t>održane</a:t>
            </a:r>
            <a:r>
              <a:rPr lang="sr-Latn-CS" sz="1300" dirty="0" smtClean="0"/>
              <a:t>. </a:t>
            </a:r>
          </a:p>
          <a:p>
            <a:r>
              <a:rPr lang="sr-Latn-CS" sz="1300" dirty="0"/>
              <a:t>U slučaju dva zakona (</a:t>
            </a:r>
            <a:r>
              <a:rPr lang="sr-Latn-CS" sz="1300" b="1" dirty="0"/>
              <a:t>Predlog zakona o računovodstvu i Predlog zakona o reviziji</a:t>
            </a:r>
            <a:r>
              <a:rPr lang="sr-Latn-CS" sz="1300" dirty="0"/>
              <a:t>), čiji je predlagač bilo Ministarstvo finansija, u analizima efekata postoji detaljno obrazloženje na koji način su javne rasprave organizovane, na šta su se sugestije odnosile i koje sugestije su usvojene a koje ne</a:t>
            </a:r>
            <a:r>
              <a:rPr lang="sr-Latn-CS" sz="1300" dirty="0" smtClean="0"/>
              <a:t>. Izuzetno </a:t>
            </a:r>
            <a:r>
              <a:rPr lang="sr-Latn-CS" sz="1300" dirty="0"/>
              <a:t>detaljan izveštaj o sprovedenoj javnoj raspravi može se naći uz </a:t>
            </a:r>
            <a:r>
              <a:rPr lang="sr-Latn-CS" sz="1300" b="1" dirty="0"/>
              <a:t>Nacrt zakona o zadrugama</a:t>
            </a:r>
            <a:r>
              <a:rPr lang="sr-Latn-CS" sz="1300" dirty="0"/>
              <a:t>, na sajtu Ministarstva finansija. </a:t>
            </a:r>
            <a:endParaRPr lang="en-GB" sz="1300" dirty="0"/>
          </a:p>
          <a:p>
            <a:r>
              <a:rPr lang="sr-Latn-CS" sz="1300" dirty="0"/>
              <a:t>U slučaju </a:t>
            </a:r>
            <a:r>
              <a:rPr lang="sr-Latn-CS" sz="1300" b="1" dirty="0"/>
              <a:t>Zakona o prekršajima</a:t>
            </a:r>
            <a:r>
              <a:rPr lang="sr-Latn-CS" sz="1300" dirty="0"/>
              <a:t>, koji je usvojen u julu 2013. godine, u obrazloženju Predloga zakona se navode brojni podaci o održanim okruglim stolovima, ali ne i podaci o pristiglim i usvojenim sugestijuama. U obrazloženju, međutim, stoji da „sastavni deo ovog izveštaja o sprovedenoj javnoj raspravi, uključujući primedbe, predloge i sugestije tokom rasprave čini transkript sa javne rasprave održane dana 23.10.2012. godine, kao i tabelarni prikaz svih prispelih predloga, primedaba i sugestija tokom javne rasprave“. Taj prilog nije dostupan na sajtu parlamenta, uz predlog zakona, kao ni na sajtu Ministarstva pravde, gde je oglašena javna rasprava</a:t>
            </a:r>
            <a:r>
              <a:rPr lang="sr-Latn-CS" sz="1300" dirty="0" smtClean="0"/>
              <a:t>.</a:t>
            </a:r>
            <a:endParaRPr lang="en-GB" sz="1300" dirty="0"/>
          </a:p>
          <a:p>
            <a:r>
              <a:rPr lang="sr-Latn-CS" sz="1300" dirty="0"/>
              <a:t>Činjenica je da ne postoji obaveza objavljivanja pristiglih primedbi, komenata i sugestija i odgovora predlagača, odnosno obrazloženja zbog čega pojedini predlozi nisu usvojeni. Predlagači taj propust koriste i ne objavljuju te podatke. Tako je </a:t>
            </a:r>
            <a:r>
              <a:rPr lang="sr-Latn-CS" sz="1300" b="1" dirty="0"/>
              <a:t>u slučaju rada na Nacionalnoj strategiji za borbu protiv korupcije</a:t>
            </a:r>
            <a:r>
              <a:rPr lang="sr-Latn-CS" sz="1300" dirty="0"/>
              <a:t> na radnoj grupi, u kojoj je TS imala predstavnika, odlučeno da se na sve primedbe da obrazložen odgovor i da se primedbe i obrazloženja objave. Tu odluku Ministarstvo pravde i državne uprave nije poštovalo</a:t>
            </a:r>
            <a:r>
              <a:rPr lang="sr-Latn-CS" sz="1300" dirty="0" smtClean="0"/>
              <a:t>.</a:t>
            </a:r>
          </a:p>
          <a:p>
            <a:r>
              <a:rPr lang="sr-Latn-CS" sz="1300" dirty="0"/>
              <a:t>Generalno u oblasti javnih rasparava </a:t>
            </a:r>
            <a:r>
              <a:rPr lang="sr-Latn-CS" sz="1300" b="1" dirty="0"/>
              <a:t>nema gotovo nikakvog napretka ni posle usvajanja izmena </a:t>
            </a:r>
            <a:r>
              <a:rPr lang="sr-Latn-CS" sz="1300" b="1" dirty="0" smtClean="0"/>
              <a:t>Poslovnika</a:t>
            </a:r>
            <a:endParaRPr lang="en-US" sz="1300" b="1" dirty="0"/>
          </a:p>
        </p:txBody>
      </p:sp>
    </p:spTree>
    <p:extLst>
      <p:ext uri="{BB962C8B-B14F-4D97-AF65-F5344CB8AC3E}">
        <p14:creationId xmlns="" xmlns:p14="http://schemas.microsoft.com/office/powerpoint/2010/main" val="1338062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42852"/>
            <a:ext cx="7772400" cy="1143000"/>
          </a:xfrm>
        </p:spPr>
        <p:txBody>
          <a:bodyPr>
            <a:normAutofit fontScale="90000"/>
          </a:bodyPr>
          <a:lstStyle/>
          <a:p>
            <a:r>
              <a:rPr lang="sr-Latn-CS" dirty="0" smtClean="0"/>
              <a:t>Imenovanja, postavljenja i razrešenja</a:t>
            </a:r>
            <a:endParaRPr lang="en-US" dirty="0"/>
          </a:p>
        </p:txBody>
      </p:sp>
      <p:sp>
        <p:nvSpPr>
          <p:cNvPr id="3" name="Content Placeholder 2"/>
          <p:cNvSpPr>
            <a:spLocks noGrp="1"/>
          </p:cNvSpPr>
          <p:nvPr>
            <p:ph sz="quarter" idx="1"/>
          </p:nvPr>
        </p:nvSpPr>
        <p:spPr>
          <a:xfrm>
            <a:off x="500034" y="1500174"/>
            <a:ext cx="8229600" cy="4525963"/>
          </a:xfrm>
        </p:spPr>
        <p:txBody>
          <a:bodyPr>
            <a:normAutofit fontScale="85000" lnSpcReduction="10000"/>
          </a:bodyPr>
          <a:lstStyle/>
          <a:p>
            <a:r>
              <a:rPr lang="sr-Latn-CS" b="1" dirty="0" smtClean="0"/>
              <a:t>U </a:t>
            </a:r>
            <a:r>
              <a:rPr lang="sr-Latn-CS" b="1" dirty="0"/>
              <a:t>poslednja tri meseca, od 10. juna do 10. septembra, na 11 sednica </a:t>
            </a:r>
            <a:r>
              <a:rPr lang="sr-Latn-CS" b="1" dirty="0" smtClean="0"/>
              <a:t>Vlade – </a:t>
            </a:r>
            <a:r>
              <a:rPr lang="sr-Latn-CS" b="1" dirty="0"/>
              <a:t>18 razrešenja i 22 postavljenja na osnovu </a:t>
            </a:r>
            <a:r>
              <a:rPr lang="sr-Latn-CS" sz="2300" b="1" dirty="0"/>
              <a:t>č</a:t>
            </a:r>
            <a:r>
              <a:rPr lang="sr-Latn-CS" b="1" dirty="0"/>
              <a:t>lana </a:t>
            </a:r>
            <a:r>
              <a:rPr lang="sr-Latn-CS" b="1" dirty="0" smtClean="0"/>
              <a:t>179 </a:t>
            </a:r>
            <a:r>
              <a:rPr lang="sr-Latn-CS" dirty="0" smtClean="0"/>
              <a:t>Zakona o državnim službenicima, </a:t>
            </a:r>
            <a:r>
              <a:rPr lang="sr-Latn-CS" dirty="0"/>
              <a:t>u pet slu</a:t>
            </a:r>
            <a:r>
              <a:rPr lang="sr-Latn-CS" sz="2100" dirty="0"/>
              <a:t>č</a:t>
            </a:r>
            <a:r>
              <a:rPr lang="sr-Latn-CS" dirty="0"/>
              <a:t>ajeva razrešenja su izvršena na osnovu drugih odredbi (ukidanje položaja, na li</a:t>
            </a:r>
            <a:r>
              <a:rPr lang="sr-Latn-CS" sz="2100" dirty="0"/>
              <a:t>č</a:t>
            </a:r>
            <a:r>
              <a:rPr lang="sr-Latn-CS" dirty="0"/>
              <a:t>ni zahtev, navršenje radnog veka), </a:t>
            </a:r>
            <a:r>
              <a:rPr lang="sr-Latn-CS" b="1" dirty="0"/>
              <a:t>a u 12 slu</a:t>
            </a:r>
            <a:r>
              <a:rPr lang="sr-Latn-CS" sz="2300" b="1" dirty="0"/>
              <a:t>č</a:t>
            </a:r>
            <a:r>
              <a:rPr lang="sr-Latn-CS" b="1" dirty="0"/>
              <a:t>ajeva postavljenja su izvršena na osnovu drugih odredbi, što bi trebalo da ukaže da su sprovedeni konkursi</a:t>
            </a:r>
            <a:r>
              <a:rPr lang="sr-Latn-CS" dirty="0" smtClean="0"/>
              <a:t>.</a:t>
            </a:r>
          </a:p>
          <a:p>
            <a:r>
              <a:rPr lang="sr-Latn-CS" dirty="0"/>
              <a:t>Ukupno je od po</a:t>
            </a:r>
            <a:r>
              <a:rPr lang="sr-Latn-CS" sz="2100" dirty="0"/>
              <a:t>č</a:t>
            </a:r>
            <a:r>
              <a:rPr lang="sr-Latn-CS" dirty="0"/>
              <a:t>etka mandata aktuelne Vlade postavljeno 187 službenika na položaje kršenjem zakona, odnosno na osnovu </a:t>
            </a:r>
            <a:r>
              <a:rPr lang="sr-Latn-CS" sz="2100" dirty="0"/>
              <a:t>č</a:t>
            </a:r>
            <a:r>
              <a:rPr lang="sr-Latn-CS" dirty="0"/>
              <a:t>lana 179, dok su 32 (na ra</a:t>
            </a:r>
            <a:r>
              <a:rPr lang="sr-Latn-CS" sz="2100" dirty="0"/>
              <a:t>č</a:t>
            </a:r>
            <a:r>
              <a:rPr lang="sr-Latn-CS" dirty="0"/>
              <a:t>unaju</a:t>
            </a:r>
            <a:r>
              <a:rPr lang="sr-Latn-CS" sz="2100" dirty="0"/>
              <a:t>ć</a:t>
            </a:r>
            <a:r>
              <a:rPr lang="sr-Latn-CS" dirty="0"/>
              <a:t>i vršioce dužnosti) postavljeni na osnovu drugih odredbi, što ukazuje da je sproveden konkurs</a:t>
            </a:r>
            <a:r>
              <a:rPr lang="sr-Latn-CS" dirty="0" smtClean="0"/>
              <a:t>.</a:t>
            </a:r>
          </a:p>
          <a:p>
            <a:r>
              <a:rPr lang="sr-Latn-CS" dirty="0" smtClean="0"/>
              <a:t>Time je </a:t>
            </a:r>
            <a:r>
              <a:rPr lang="sr-Latn-CS" b="1" dirty="0" smtClean="0"/>
              <a:t>nastavljeno kršenje Zakona o državnim službenicima </a:t>
            </a:r>
            <a:r>
              <a:rPr lang="sr-Latn-CS" dirty="0" smtClean="0"/>
              <a:t>u vezi sa postavljanjem i razrešavanjem službenika na položaju, koje je započeto 1.1.2011. Štaviše, tokom i nakon rekonstukcije Vlade otvoreno se govori i o smenama službenika na položaju, kao delu političkih dogovora. </a:t>
            </a:r>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1143000"/>
          </a:xfrm>
        </p:spPr>
        <p:txBody>
          <a:bodyPr/>
          <a:lstStyle/>
          <a:p>
            <a:pPr algn="ctr"/>
            <a:r>
              <a:rPr lang="sr-Latn-CS" dirty="0" smtClean="0"/>
              <a:t>Informatori o radu - JP</a:t>
            </a:r>
            <a:endParaRPr lang="en-US" dirty="0"/>
          </a:p>
        </p:txBody>
      </p:sp>
      <p:sp>
        <p:nvSpPr>
          <p:cNvPr id="3" name="Content Placeholder 2"/>
          <p:cNvSpPr>
            <a:spLocks noGrp="1"/>
          </p:cNvSpPr>
          <p:nvPr>
            <p:ph sz="quarter" idx="1"/>
          </p:nvPr>
        </p:nvSpPr>
        <p:spPr>
          <a:xfrm>
            <a:off x="857224" y="1643050"/>
            <a:ext cx="7772400" cy="4572000"/>
          </a:xfrm>
        </p:spPr>
        <p:txBody>
          <a:bodyPr>
            <a:normAutofit fontScale="92500" lnSpcReduction="10000"/>
          </a:bodyPr>
          <a:lstStyle/>
          <a:p>
            <a:r>
              <a:rPr lang="sr-Latn-CS" dirty="0"/>
              <a:t>Analizirani su informatori 17 javnih preduze</a:t>
            </a:r>
            <a:r>
              <a:rPr lang="sr-Latn-CS" sz="2000" dirty="0"/>
              <a:t>ć</a:t>
            </a:r>
            <a:r>
              <a:rPr lang="sr-Latn-CS" dirty="0"/>
              <a:t>a </a:t>
            </a:r>
            <a:r>
              <a:rPr lang="sr-Latn-CS" dirty="0" smtClean="0"/>
              <a:t>(isti uzorak kao i za analizu primene Zakona </a:t>
            </a:r>
            <a:r>
              <a:rPr lang="sr-Latn-CS" dirty="0"/>
              <a:t>o javnim preduzećima), 18 ministarstava i Vlada Srbije</a:t>
            </a:r>
            <a:r>
              <a:rPr lang="sr-Latn-CS" dirty="0" smtClean="0"/>
              <a:t>.</a:t>
            </a:r>
          </a:p>
          <a:p>
            <a:pPr lvl="0"/>
            <a:r>
              <a:rPr lang="sr-Latn-CS" dirty="0"/>
              <a:t>Od 17 posmatranih JP, šest nemaju informator na </a:t>
            </a:r>
            <a:r>
              <a:rPr lang="sr-Latn-CS" dirty="0" smtClean="0"/>
              <a:t>sajtu (</a:t>
            </a:r>
            <a:r>
              <a:rPr lang="sr-Latn-CS" dirty="0"/>
              <a:t>Elektroprivreda </a:t>
            </a:r>
            <a:r>
              <a:rPr lang="sr-Latn-CS" dirty="0" smtClean="0"/>
              <a:t>Srbija (tvrdi da nema obavezu objavljivanja), </a:t>
            </a:r>
            <a:r>
              <a:rPr lang="sr-Latn-CS" dirty="0"/>
              <a:t>Službeni </a:t>
            </a:r>
            <a:r>
              <a:rPr lang="sr-Latn-CS" dirty="0" smtClean="0"/>
              <a:t>glasnik, Železnice Srbije, Javno </a:t>
            </a:r>
            <a:r>
              <a:rPr lang="sr-Latn-CS" dirty="0"/>
              <a:t>preduze</a:t>
            </a:r>
            <a:r>
              <a:rPr lang="sr-Latn-CS" sz="2000" dirty="0"/>
              <a:t>ć</a:t>
            </a:r>
            <a:r>
              <a:rPr lang="sr-Latn-CS" dirty="0"/>
              <a:t>e za </a:t>
            </a:r>
            <a:r>
              <a:rPr lang="sr-Latn-CS" dirty="0" smtClean="0"/>
              <a:t>skloništa, Zavod </a:t>
            </a:r>
            <a:r>
              <a:rPr lang="sr-Latn-CS" dirty="0"/>
              <a:t>za </a:t>
            </a:r>
            <a:r>
              <a:rPr lang="sr-Latn-CS" dirty="0" smtClean="0"/>
              <a:t>udžbenike, JP </a:t>
            </a:r>
            <a:r>
              <a:rPr lang="sr-Latn-CS" dirty="0"/>
              <a:t>za razvoj i unapređenje informisanja putem elektronskih medija na srpskom jeziku u AP Kosovo i Metohija „Mreža most</a:t>
            </a:r>
            <a:r>
              <a:rPr lang="sr-Latn-CS" dirty="0" smtClean="0"/>
              <a:t>“)</a:t>
            </a:r>
          </a:p>
          <a:p>
            <a:r>
              <a:rPr lang="sr-Latn-CS" dirty="0"/>
              <a:t>Od preostalih 11 JP, ažuran informator, u skladu sa Uputstvom za izradu i objavljivanje informatora o radu državnog </a:t>
            </a:r>
            <a:r>
              <a:rPr lang="sr-Latn-CS" dirty="0" smtClean="0"/>
              <a:t>organa, </a:t>
            </a:r>
            <a:r>
              <a:rPr lang="sr-Latn-CS" dirty="0"/>
              <a:t>imaju samo </a:t>
            </a:r>
            <a:r>
              <a:rPr lang="sr-Latn-CS" dirty="0" smtClean="0"/>
              <a:t>JP Transnafta i </a:t>
            </a:r>
            <a:r>
              <a:rPr lang="sr-Latn-CS" dirty="0"/>
              <a:t>JP </a:t>
            </a:r>
            <a:r>
              <a:rPr lang="sr-Latn-CS" dirty="0" smtClean="0"/>
              <a:t>Srbijagas.</a:t>
            </a:r>
          </a:p>
          <a:p>
            <a:pPr>
              <a:buNone/>
            </a:pPr>
            <a:endParaRPr lang="en-US" dirty="0"/>
          </a:p>
          <a:p>
            <a:pPr lvl="0"/>
            <a:endParaRPr lang="en-US" dirty="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85728"/>
            <a:ext cx="7772400" cy="1143000"/>
          </a:xfrm>
        </p:spPr>
        <p:txBody>
          <a:bodyPr/>
          <a:lstStyle/>
          <a:p>
            <a:pPr algn="ctr"/>
            <a:r>
              <a:rPr lang="sr-Latn-CS" dirty="0" smtClean="0"/>
              <a:t>Informatori o radu - Ministartsva</a:t>
            </a:r>
            <a:endParaRPr lang="en-US" dirty="0"/>
          </a:p>
        </p:txBody>
      </p:sp>
      <p:sp>
        <p:nvSpPr>
          <p:cNvPr id="3" name="Content Placeholder 2"/>
          <p:cNvSpPr>
            <a:spLocks noGrp="1"/>
          </p:cNvSpPr>
          <p:nvPr>
            <p:ph sz="quarter" idx="1"/>
          </p:nvPr>
        </p:nvSpPr>
        <p:spPr>
          <a:xfrm>
            <a:off x="857224" y="1928802"/>
            <a:ext cx="7772400" cy="4572000"/>
          </a:xfrm>
        </p:spPr>
        <p:txBody>
          <a:bodyPr>
            <a:normAutofit/>
          </a:bodyPr>
          <a:lstStyle/>
          <a:p>
            <a:r>
              <a:rPr lang="sr-Latn-CS" dirty="0" smtClean="0"/>
              <a:t>Od </a:t>
            </a:r>
            <a:r>
              <a:rPr lang="sr-Latn-CS" dirty="0"/>
              <a:t>18 ministarstava, jedno još uvek nema sajt (Ministarstvo privrede), a od preostalih 17, </a:t>
            </a:r>
            <a:r>
              <a:rPr lang="sr-Latn-CS" dirty="0" smtClean="0"/>
              <a:t>1</a:t>
            </a:r>
            <a:r>
              <a:rPr lang="en-US" dirty="0" smtClean="0"/>
              <a:t>6</a:t>
            </a:r>
            <a:r>
              <a:rPr lang="sr-Latn-CS" dirty="0" smtClean="0"/>
              <a:t> </a:t>
            </a:r>
            <a:r>
              <a:rPr lang="sr-Latn-CS" dirty="0"/>
              <a:t>ih ima dostupan informator. </a:t>
            </a:r>
            <a:endParaRPr lang="sr-Latn-CS" dirty="0" smtClean="0"/>
          </a:p>
          <a:p>
            <a:r>
              <a:rPr lang="en-US" dirty="0" err="1" smtClean="0"/>
              <a:t>Osam</a:t>
            </a:r>
            <a:r>
              <a:rPr lang="sr-Latn-CS" dirty="0" smtClean="0"/>
              <a:t> </a:t>
            </a:r>
            <a:r>
              <a:rPr lang="sr-Latn-CS" dirty="0"/>
              <a:t>ministarstava ima informatore ažurirane u avgustu ili septembru, </a:t>
            </a:r>
            <a:r>
              <a:rPr lang="sr-Latn-CS" sz="2000" dirty="0"/>
              <a:t>č</a:t>
            </a:r>
            <a:r>
              <a:rPr lang="sr-Latn-CS" dirty="0"/>
              <a:t>etiri u julu, jedno ministarstvo u junu, jedno u maju, a najmanje se ažurnoš</a:t>
            </a:r>
            <a:r>
              <a:rPr lang="sr-Latn-CS" sz="2400" dirty="0"/>
              <a:t>ć</a:t>
            </a:r>
            <a:r>
              <a:rPr lang="sr-Latn-CS" dirty="0"/>
              <a:t>u mogu pohvaliti Ministarstvo pravde i državne uprave (februar 2013) i Ministarstvo zdravlja (decembar 2012</a:t>
            </a:r>
            <a:r>
              <a:rPr lang="sr-Latn-CS" dirty="0" smtClean="0"/>
              <a:t>).</a:t>
            </a:r>
          </a:p>
          <a:p>
            <a:r>
              <a:rPr lang="sr-Latn-CS" dirty="0"/>
              <a:t>Informator Vlade Srbije ažuriran je u avgustu.</a:t>
            </a:r>
            <a:endParaRPr lang="en-US" dirty="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CS" dirty="0" smtClean="0"/>
              <a:t>Informatori o radu -</a:t>
            </a:r>
            <a:br>
              <a:rPr lang="sr-Latn-CS" dirty="0" smtClean="0"/>
            </a:br>
            <a:r>
              <a:rPr lang="sr-Latn-CS" sz="2700" i="1" dirty="0" smtClean="0"/>
              <a:t>budžeti i javne nabavke JP</a:t>
            </a:r>
            <a:endParaRPr lang="en-US" sz="2700" i="1" dirty="0"/>
          </a:p>
        </p:txBody>
      </p:sp>
      <p:sp>
        <p:nvSpPr>
          <p:cNvPr id="3" name="Content Placeholder 2"/>
          <p:cNvSpPr>
            <a:spLocks noGrp="1"/>
          </p:cNvSpPr>
          <p:nvPr>
            <p:ph sz="quarter" idx="1"/>
          </p:nvPr>
        </p:nvSpPr>
        <p:spPr>
          <a:xfrm>
            <a:off x="1000100" y="1714488"/>
            <a:ext cx="7772400" cy="4572000"/>
          </a:xfrm>
        </p:spPr>
        <p:txBody>
          <a:bodyPr>
            <a:normAutofit fontScale="70000" lnSpcReduction="20000"/>
          </a:bodyPr>
          <a:lstStyle/>
          <a:p>
            <a:r>
              <a:rPr lang="sr-Latn-CS" dirty="0"/>
              <a:t>Od 11 JP koja imaju informatore, jedno (Jugoimport) u njemu nema nikave podatke o budžetu, prihodima i rashodima. Od preostalih 10, dva (Srbijagas i PTT Srbija) imaju budžet za 2013,  a pet (Transnafta, Srbijašume, EMS, Putevi, Skijališta) imaju prikazan bilans stanja odnosno osnove podatke o finansijskom poslovanju za 2012. godinu.  Preostala u informatoru imaju podatke za 2011 (Srbijavode, Nuklearni objekti Srbije) ili 2010. godinu (JP NP Fruška gora</a:t>
            </a:r>
            <a:r>
              <a:rPr lang="sr-Latn-CS" dirty="0" smtClean="0"/>
              <a:t>), </a:t>
            </a:r>
            <a:r>
              <a:rPr lang="sr-Latn-CS" dirty="0"/>
              <a:t>iako se na sajtovima Srbijavoda i NOS mogu prona</a:t>
            </a:r>
            <a:r>
              <a:rPr lang="sr-Latn-CS" sz="2300" dirty="0"/>
              <a:t>ć</a:t>
            </a:r>
            <a:r>
              <a:rPr lang="sr-Latn-CS" dirty="0"/>
              <a:t>i noviji izveštaji.  </a:t>
            </a:r>
            <a:endParaRPr lang="en-US" dirty="0"/>
          </a:p>
          <a:p>
            <a:r>
              <a:rPr lang="sr-Latn-CS" dirty="0"/>
              <a:t>Od 11 JP koja imaju objavljene informatore, osam nema nikakve podatke o planiranim javnim nabavkama, Nuklearni objekti Srbije u informatoru ima podatke o planu nabavki za 2011. godinu, Transnafta navodi da su podaci na Portalu javnih nabavki, a u informatoru Srbijavoda link vodi ka sekciji sajta na kojoj su objavljene aktuelne javne nabavke, odnosno konkursi</a:t>
            </a:r>
            <a:r>
              <a:rPr lang="sr-Latn-CS" dirty="0" smtClean="0"/>
              <a:t>.</a:t>
            </a:r>
            <a:endParaRPr lang="en-US" dirty="0"/>
          </a:p>
          <a:p>
            <a:r>
              <a:rPr lang="sr-Latn-CS" dirty="0"/>
              <a:t>Sli</a:t>
            </a:r>
            <a:r>
              <a:rPr lang="sr-Latn-CS" sz="2300" dirty="0"/>
              <a:t>č</a:t>
            </a:r>
            <a:r>
              <a:rPr lang="sr-Latn-CS" dirty="0"/>
              <a:t>no je stanje sa izveštajima o sprovedenim javnim nabavkama – osam JP nema u informatorima nikakve podatke o sprovedenim javnim nabavkama, JP Elektromreže Srbije ima podatke o strukturi izvršenja javnih nabavki u 2012, dok JP Transnafta navodi da su podaci na Portalu javnih nabavki, a u informatoru Srbijavoda link vodi, kao i u slu</a:t>
            </a:r>
            <a:r>
              <a:rPr lang="sr-Latn-CS" sz="2300" dirty="0"/>
              <a:t>č</a:t>
            </a:r>
            <a:r>
              <a:rPr lang="sr-Latn-CS" dirty="0"/>
              <a:t>aju planiranih nabavki, ka sekciji sajta na kojoj su objavljene aktuelne javne nabavke, odnosno konkursi.</a:t>
            </a:r>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CS" dirty="0" smtClean="0"/>
              <a:t>Informatori o radu -</a:t>
            </a:r>
            <a:br>
              <a:rPr lang="sr-Latn-CS" dirty="0" smtClean="0"/>
            </a:br>
            <a:r>
              <a:rPr lang="sr-Latn-CS" sz="2700" i="1" dirty="0" smtClean="0"/>
              <a:t>budžeti i javne nabavke Ministarstva</a:t>
            </a:r>
            <a:endParaRPr lang="en-US" sz="2700" dirty="0"/>
          </a:p>
        </p:txBody>
      </p:sp>
      <p:sp>
        <p:nvSpPr>
          <p:cNvPr id="3" name="Content Placeholder 2"/>
          <p:cNvSpPr>
            <a:spLocks noGrp="1"/>
          </p:cNvSpPr>
          <p:nvPr>
            <p:ph sz="quarter" idx="1"/>
          </p:nvPr>
        </p:nvSpPr>
        <p:spPr>
          <a:xfrm>
            <a:off x="928662" y="1785926"/>
            <a:ext cx="7772400" cy="4572000"/>
          </a:xfrm>
        </p:spPr>
        <p:txBody>
          <a:bodyPr>
            <a:normAutofit fontScale="55000" lnSpcReduction="20000"/>
          </a:bodyPr>
          <a:lstStyle/>
          <a:p>
            <a:r>
              <a:rPr lang="sr-Latn-CS" dirty="0" smtClean="0"/>
              <a:t>Od 1</a:t>
            </a:r>
            <a:r>
              <a:rPr lang="en-US" dirty="0" smtClean="0"/>
              <a:t>6</a:t>
            </a:r>
            <a:r>
              <a:rPr lang="sr-Latn-CS" dirty="0" smtClean="0"/>
              <a:t> </a:t>
            </a:r>
            <a:r>
              <a:rPr lang="sr-Latn-CS" dirty="0"/>
              <a:t>ministarstava </a:t>
            </a:r>
            <a:r>
              <a:rPr lang="sr-Latn-CS" sz="2200" dirty="0"/>
              <a:t>č</a:t>
            </a:r>
            <a:r>
              <a:rPr lang="sr-Latn-CS" dirty="0"/>
              <a:t>iji je informator dostupan, njih </a:t>
            </a:r>
            <a:r>
              <a:rPr lang="sr-Latn-CS" dirty="0" smtClean="0"/>
              <a:t>1</a:t>
            </a:r>
            <a:r>
              <a:rPr lang="en-US" dirty="0" smtClean="0"/>
              <a:t>5</a:t>
            </a:r>
            <a:r>
              <a:rPr lang="sr-Latn-CS" dirty="0" smtClean="0"/>
              <a:t> </a:t>
            </a:r>
            <a:r>
              <a:rPr lang="sr-Latn-CS" dirty="0"/>
              <a:t>ima podatke o budžetu za 2013, dok informator Ministarstva za omladinu i sport vodi na link koji se ne otvara. Ministarstvo kulture i informisanja i Ministarstvo spoljnih poslova imaju najažurnije podatke o realizaciji budžeta (iz septembra, odnosno avgusta 2013. godine). </a:t>
            </a:r>
            <a:endParaRPr lang="sr-Latn-CS" dirty="0" smtClean="0"/>
          </a:p>
          <a:p>
            <a:pPr>
              <a:buNone/>
            </a:pPr>
            <a:r>
              <a:rPr lang="sr-Latn-CS" dirty="0"/>
              <a:t> </a:t>
            </a:r>
            <a:endParaRPr lang="en-US" dirty="0"/>
          </a:p>
          <a:p>
            <a:r>
              <a:rPr lang="sr-Latn-CS" dirty="0"/>
              <a:t>Plan javnih nabavki za 2013. godinu u informatoru ima 11 ministarstava, </a:t>
            </a:r>
            <a:r>
              <a:rPr lang="sr-Latn-CS" dirty="0" smtClean="0"/>
              <a:t>tri </a:t>
            </a:r>
            <a:r>
              <a:rPr lang="sr-Latn-CS" dirty="0"/>
              <a:t>(Ministarstvo spojnih poslova, Ministarstvo zdravlja i Ministarstvo rada) imaju plan nabavki za 2012. godinu, </a:t>
            </a:r>
            <a:r>
              <a:rPr lang="en-US" dirty="0" err="1" smtClean="0"/>
              <a:t>Ministarstvo</a:t>
            </a:r>
            <a:r>
              <a:rPr lang="en-US" dirty="0" smtClean="0"/>
              <a:t> </a:t>
            </a:r>
            <a:r>
              <a:rPr lang="en-US" dirty="0" err="1" smtClean="0"/>
              <a:t>odbrane</a:t>
            </a:r>
            <a:r>
              <a:rPr lang="en-US" dirty="0" smtClean="0"/>
              <a:t> </a:t>
            </a:r>
            <a:r>
              <a:rPr lang="en-US" dirty="0" err="1" smtClean="0"/>
              <a:t>za</a:t>
            </a:r>
            <a:r>
              <a:rPr lang="en-US" dirty="0" smtClean="0"/>
              <a:t> 2010. </a:t>
            </a:r>
            <a:r>
              <a:rPr lang="sr-Latn-CS" dirty="0" smtClean="0"/>
              <a:t>dok </a:t>
            </a:r>
            <a:r>
              <a:rPr lang="sr-Latn-CS" dirty="0"/>
              <a:t>u slu</a:t>
            </a:r>
            <a:r>
              <a:rPr lang="sr-Latn-CS" sz="2200" dirty="0"/>
              <a:t>č</a:t>
            </a:r>
            <a:r>
              <a:rPr lang="sr-Latn-CS" dirty="0"/>
              <a:t>aju Ministarstva omladine i sporta ne funkcioniše link koji iz </a:t>
            </a:r>
            <a:r>
              <a:rPr lang="sr-Latn-CS" dirty="0" smtClean="0"/>
              <a:t>informatora </a:t>
            </a:r>
            <a:r>
              <a:rPr lang="sr-Latn-CS" dirty="0"/>
              <a:t>treba da vodi ka informacijama o planiranim i sprovedenim javnim nabavkama.</a:t>
            </a:r>
            <a:endParaRPr lang="en-US" dirty="0"/>
          </a:p>
          <a:p>
            <a:pPr>
              <a:buNone/>
            </a:pPr>
            <a:r>
              <a:rPr lang="sr-Latn-CS" dirty="0"/>
              <a:t> </a:t>
            </a:r>
            <a:endParaRPr lang="en-US" dirty="0"/>
          </a:p>
          <a:p>
            <a:r>
              <a:rPr lang="sr-Latn-CS" dirty="0"/>
              <a:t>U informatorima se mogu pronaći i informacije o sprovedenim javnim nabavkama – 10 ministarstava ima podatke ažurirane od februara do septembra 2013.  (najažurnije podatke ima Ministarstvo kulture i informisanja), dva ministarstva (zdravlja i saobra</a:t>
            </a:r>
            <a:r>
              <a:rPr lang="sr-Latn-CS" sz="2200" dirty="0"/>
              <a:t>ć</a:t>
            </a:r>
            <a:r>
              <a:rPr lang="sr-Latn-CS" dirty="0"/>
              <a:t>aja) imaju podatke o nabavkama sprovedenim u 2012. </a:t>
            </a:r>
            <a:r>
              <a:rPr lang="sr-Latn-CS" dirty="0" smtClean="0"/>
              <a:t>godini,</a:t>
            </a:r>
            <a:r>
              <a:rPr lang="en-US" dirty="0" smtClean="0"/>
              <a:t> </a:t>
            </a:r>
            <a:r>
              <a:rPr lang="en-US" dirty="0" err="1" smtClean="0"/>
              <a:t>Ministarstvo</a:t>
            </a:r>
            <a:r>
              <a:rPr lang="en-US" dirty="0" smtClean="0"/>
              <a:t> </a:t>
            </a:r>
            <a:r>
              <a:rPr lang="en-US" dirty="0" err="1" smtClean="0"/>
              <a:t>odbrane</a:t>
            </a:r>
            <a:r>
              <a:rPr lang="sr-Latn-CS" dirty="0" smtClean="0"/>
              <a:t> </a:t>
            </a:r>
            <a:r>
              <a:rPr lang="en-US" dirty="0" err="1" smtClean="0"/>
              <a:t>za</a:t>
            </a:r>
            <a:r>
              <a:rPr lang="en-US" dirty="0" smtClean="0"/>
              <a:t> 2011., </a:t>
            </a:r>
            <a:r>
              <a:rPr lang="sr-Latn-CS" dirty="0" smtClean="0"/>
              <a:t>dok </a:t>
            </a:r>
            <a:r>
              <a:rPr lang="sr-Latn-CS" dirty="0"/>
              <a:t>ministarstvo spoljnih </a:t>
            </a:r>
            <a:r>
              <a:rPr lang="sr-Latn-CS" dirty="0" smtClean="0"/>
              <a:t>poslova </a:t>
            </a:r>
            <a:r>
              <a:rPr lang="sr-Latn-CS" dirty="0"/>
              <a:t>upu</a:t>
            </a:r>
            <a:r>
              <a:rPr lang="sr-Latn-CS" sz="2200" dirty="0"/>
              <a:t>ć</a:t>
            </a:r>
            <a:r>
              <a:rPr lang="sr-Latn-CS" dirty="0"/>
              <a:t>uje korisnike informatora na Portal javnih nabavki. Ministarstvo gra</a:t>
            </a:r>
            <a:r>
              <a:rPr lang="sr-Latn-CS" sz="2200" dirty="0"/>
              <a:t>đ</a:t>
            </a:r>
            <a:r>
              <a:rPr lang="sr-Latn-CS" dirty="0"/>
              <a:t>evinarstva i urbanizma nema u informatoru podatke o sprovedenim nabavkama</a:t>
            </a:r>
            <a:r>
              <a:rPr lang="sr-Latn-CS" dirty="0" smtClean="0"/>
              <a:t>.</a:t>
            </a:r>
          </a:p>
          <a:p>
            <a:pPr>
              <a:buNone/>
            </a:pPr>
            <a:endParaRPr lang="en-US" dirty="0"/>
          </a:p>
          <a:p>
            <a:r>
              <a:rPr lang="sr-Latn-CS" dirty="0" smtClean="0"/>
              <a:t>Informator </a:t>
            </a:r>
            <a:r>
              <a:rPr lang="sr-Latn-CS" dirty="0"/>
              <a:t>Vlade Srbije nema precizne podatke o planiranim i sprovedenim javnim nabavkama – u jednoj re</a:t>
            </a:r>
            <a:r>
              <a:rPr lang="sr-Latn-CS" sz="2200" dirty="0"/>
              <a:t>č</a:t>
            </a:r>
            <a:r>
              <a:rPr lang="sr-Latn-CS" dirty="0"/>
              <a:t>enici je nabrojano koje vrsta dobara i usluga su planirana za nabavke u 2013. godini, bez navo</a:t>
            </a:r>
            <a:r>
              <a:rPr lang="sr-Latn-CS" sz="2200" dirty="0"/>
              <a:t>đ</a:t>
            </a:r>
            <a:r>
              <a:rPr lang="sr-Latn-CS" dirty="0"/>
              <a:t>enja koli</a:t>
            </a:r>
            <a:r>
              <a:rPr lang="sr-Latn-CS" sz="2200" dirty="0"/>
              <a:t>č</a:t>
            </a:r>
            <a:r>
              <a:rPr lang="sr-Latn-CS" dirty="0"/>
              <a:t>ina i planiranih troškova, a u jednoj re</a:t>
            </a:r>
            <a:r>
              <a:rPr lang="sr-Latn-CS" sz="2200" dirty="0"/>
              <a:t>č</a:t>
            </a:r>
            <a:r>
              <a:rPr lang="sr-Latn-CS" dirty="0"/>
              <a:t>enici je navedeno i da je u prvom tromese</a:t>
            </a:r>
            <a:r>
              <a:rPr lang="sr-Latn-CS" sz="2200" dirty="0"/>
              <a:t>č</a:t>
            </a:r>
            <a:r>
              <a:rPr lang="sr-Latn-CS" dirty="0"/>
              <a:t>ju 2013. realizovana jedna nabavka potrošnog materijala i rezervnih delova, bez podataka o ceni, količini i ponu</a:t>
            </a:r>
            <a:r>
              <a:rPr lang="sr-Latn-CS" sz="2200" dirty="0"/>
              <a:t>đ</a:t>
            </a:r>
            <a:r>
              <a:rPr lang="sr-Latn-CS" dirty="0"/>
              <a:t>a</a:t>
            </a:r>
            <a:r>
              <a:rPr lang="sr-Latn-CS" sz="2200" dirty="0"/>
              <a:t>č</a:t>
            </a:r>
            <a:r>
              <a:rPr lang="sr-Latn-CS" dirty="0"/>
              <a:t>u sa kojim je sklopljen ugovor.</a:t>
            </a:r>
            <a:endParaRPr lang="en-US" dirty="0"/>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0"/>
            <a:ext cx="7772400" cy="1143000"/>
          </a:xfrm>
        </p:spPr>
        <p:txBody>
          <a:bodyPr/>
          <a:lstStyle/>
          <a:p>
            <a:pPr algn="ctr"/>
            <a:r>
              <a:rPr lang="en-US" dirty="0" smtClean="0"/>
              <a:t>O </a:t>
            </a:r>
            <a:r>
              <a:rPr lang="en-US" dirty="0" err="1" smtClean="0"/>
              <a:t>projektu</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pl-PL" dirty="0" smtClean="0"/>
              <a:t>	Organizacija </a:t>
            </a:r>
            <a:r>
              <a:rPr lang="pl-PL" dirty="0"/>
              <a:t>Transparentnost Srbija analizirala je u prethodnih sedam meseci javnost rada Vlade Srbije i drugih institucija nad kojima Vlada vr</a:t>
            </a:r>
            <a:r>
              <a:rPr lang="en-US" dirty="0"/>
              <a:t>š</a:t>
            </a:r>
            <a:r>
              <a:rPr lang="pl-PL" dirty="0"/>
              <a:t>i nadzor</a:t>
            </a:r>
            <a:r>
              <a:rPr lang="en-US" dirty="0"/>
              <a:t>, </a:t>
            </a:r>
            <a:r>
              <a:rPr lang="pl-PL" dirty="0"/>
              <a:t>odnosno kako je u praksi primenjen taj javno proklamovani antikorupcijski cilj</a:t>
            </a:r>
            <a:r>
              <a:rPr lang="en-US" dirty="0"/>
              <a:t>. </a:t>
            </a:r>
            <a:r>
              <a:rPr lang="pl-PL" dirty="0"/>
              <a:t>Kao po</a:t>
            </a:r>
            <a:r>
              <a:rPr lang="en-US" sz="2100" dirty="0"/>
              <a:t>č</a:t>
            </a:r>
            <a:r>
              <a:rPr lang="pl-PL" dirty="0"/>
              <a:t>etna ta</a:t>
            </a:r>
            <a:r>
              <a:rPr lang="en-US" sz="2100" dirty="0"/>
              <a:t>č</a:t>
            </a:r>
            <a:r>
              <a:rPr lang="pl-PL" dirty="0"/>
              <a:t>ka za monitoring izvr</a:t>
            </a:r>
            <a:r>
              <a:rPr lang="en-US" dirty="0"/>
              <a:t>š</a:t>
            </a:r>
            <a:r>
              <a:rPr lang="pl-PL" dirty="0"/>
              <a:t>ena je analiza pojedinih ta</a:t>
            </a:r>
            <a:r>
              <a:rPr lang="en-US" dirty="0"/>
              <a:t>č</a:t>
            </a:r>
            <a:r>
              <a:rPr lang="pl-PL" dirty="0"/>
              <a:t>aka postoje</a:t>
            </a:r>
            <a:r>
              <a:rPr lang="en-US" sz="2100" dirty="0"/>
              <a:t>ć</a:t>
            </a:r>
            <a:r>
              <a:rPr lang="pl-PL" dirty="0"/>
              <a:t>eg pravnog okvira i planova rada Vlade koji se odnose na oblast javnosti rada</a:t>
            </a:r>
            <a:r>
              <a:rPr lang="en-US" dirty="0"/>
              <a:t>.</a:t>
            </a:r>
          </a:p>
          <a:p>
            <a:pPr>
              <a:buNone/>
            </a:pPr>
            <a:r>
              <a:rPr lang="en-US" dirty="0"/>
              <a:t> </a:t>
            </a:r>
          </a:p>
          <a:p>
            <a:r>
              <a:rPr lang="pl-PL" dirty="0"/>
              <a:t>Ovaj monitoring je organizovan u okviru projekta</a:t>
            </a:r>
            <a:r>
              <a:rPr lang="en-US" dirty="0"/>
              <a:t> </a:t>
            </a:r>
            <a:r>
              <a:rPr lang="en-US" b="1" dirty="0"/>
              <a:t>„</a:t>
            </a:r>
            <a:r>
              <a:rPr lang="pl-PL" b="1" dirty="0"/>
              <a:t>Rizi</a:t>
            </a:r>
            <a:r>
              <a:rPr lang="en-US" sz="2100" b="1" dirty="0"/>
              <a:t>č</a:t>
            </a:r>
            <a:r>
              <a:rPr lang="pl-PL" b="1" dirty="0"/>
              <a:t>ne ta</a:t>
            </a:r>
            <a:r>
              <a:rPr lang="en-US" sz="2100" b="1" dirty="0"/>
              <a:t>č</a:t>
            </a:r>
            <a:r>
              <a:rPr lang="pl-PL" b="1" dirty="0"/>
              <a:t>ke korupcije</a:t>
            </a:r>
            <a:r>
              <a:rPr lang="en-US" b="1" dirty="0"/>
              <a:t>” </a:t>
            </a:r>
            <a:r>
              <a:rPr lang="pl-PL" dirty="0"/>
              <a:t>koji je podr</a:t>
            </a:r>
            <a:r>
              <a:rPr lang="en-US" dirty="0"/>
              <a:t>ž</a:t>
            </a:r>
            <a:r>
              <a:rPr lang="pl-PL" dirty="0"/>
              <a:t>an od strane </a:t>
            </a:r>
            <a:r>
              <a:rPr lang="pl-PL" dirty="0" smtClean="0"/>
              <a:t>Fondacije </a:t>
            </a:r>
            <a:r>
              <a:rPr lang="pl-PL" dirty="0"/>
              <a:t>Konrad Adenauer</a:t>
            </a:r>
            <a:r>
              <a:rPr lang="en-US" dirty="0"/>
              <a:t> (</a:t>
            </a:r>
            <a:r>
              <a:rPr lang="pl-PL" dirty="0"/>
              <a:t>KAS</a:t>
            </a:r>
            <a:r>
              <a:rPr lang="en-US" dirty="0"/>
              <a:t>). </a:t>
            </a:r>
            <a:endParaRPr lang="en-US" dirty="0" smtClean="0"/>
          </a:p>
          <a:p>
            <a:pPr>
              <a:buNone/>
            </a:pPr>
            <a:endParaRPr lang="en-US" dirty="0" smtClean="0"/>
          </a:p>
          <a:p>
            <a:pPr algn="ctr">
              <a:buNone/>
            </a:pPr>
            <a:r>
              <a:rPr lang="en-US" i="1" dirty="0"/>
              <a:t>	</a:t>
            </a:r>
            <a:r>
              <a:rPr lang="pl-PL" i="1" dirty="0" smtClean="0"/>
              <a:t>Izlo</a:t>
            </a:r>
            <a:r>
              <a:rPr lang="en-US" i="1" dirty="0"/>
              <a:t>ž</a:t>
            </a:r>
            <a:r>
              <a:rPr lang="pl-PL" i="1" dirty="0"/>
              <a:t>eni stavovi pripadaju </a:t>
            </a:r>
            <a:r>
              <a:rPr lang="pl-PL" i="1" dirty="0" smtClean="0"/>
              <a:t>isklju</a:t>
            </a:r>
            <a:r>
              <a:rPr lang="sr-Latn-CS" sz="2100" i="1" dirty="0" smtClean="0"/>
              <a:t>č</a:t>
            </a:r>
            <a:r>
              <a:rPr lang="pl-PL" i="1" dirty="0" smtClean="0"/>
              <a:t>ivo </a:t>
            </a:r>
            <a:r>
              <a:rPr lang="pl-PL" i="1" dirty="0"/>
              <a:t>organizaciji Transparentnost</a:t>
            </a:r>
            <a:r>
              <a:rPr lang="en-US" i="1" dirty="0"/>
              <a:t> – </a:t>
            </a:r>
            <a:r>
              <a:rPr lang="pl-PL" i="1" dirty="0"/>
              <a:t>Srbija</a:t>
            </a:r>
            <a:r>
              <a:rPr lang="en-US" i="1" dirty="0"/>
              <a:t>, </a:t>
            </a:r>
            <a:r>
              <a:rPr lang="pl-PL" i="1" dirty="0"/>
              <a:t>delu me</a:t>
            </a:r>
            <a:r>
              <a:rPr lang="en-US" i="1" dirty="0"/>
              <a:t>đ</a:t>
            </a:r>
            <a:r>
              <a:rPr lang="pl-PL" i="1" dirty="0"/>
              <a:t>unarodne mre</a:t>
            </a:r>
            <a:r>
              <a:rPr lang="en-US" i="1" dirty="0"/>
              <a:t>ž</a:t>
            </a:r>
            <a:r>
              <a:rPr lang="pl-PL" i="1" dirty="0"/>
              <a:t>e Transparency International</a:t>
            </a:r>
            <a:r>
              <a:rPr lang="en-US" i="1" dirty="0"/>
              <a:t>, </a:t>
            </a:r>
            <a:r>
              <a:rPr lang="pl-PL" i="1" dirty="0"/>
              <a:t>i ne moraju odra</a:t>
            </a:r>
            <a:r>
              <a:rPr lang="en-US" i="1" dirty="0"/>
              <a:t>ž</a:t>
            </a:r>
            <a:r>
              <a:rPr lang="pl-PL" i="1" dirty="0"/>
              <a:t>avati stavove fondacije KAS</a:t>
            </a:r>
            <a:r>
              <a:rPr lang="en-US" i="1" dirty="0"/>
              <a: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571480"/>
            <a:ext cx="7772400" cy="1143000"/>
          </a:xfrm>
        </p:spPr>
        <p:txBody>
          <a:bodyPr>
            <a:normAutofit fontScale="90000"/>
          </a:bodyPr>
          <a:lstStyle/>
          <a:p>
            <a:pPr algn="ctr"/>
            <a:r>
              <a:rPr lang="sr-Latn-CS" dirty="0" smtClean="0"/>
              <a:t>Javnost sporazuma sa investitorima i investicionih odluka Vlade</a:t>
            </a:r>
            <a:endParaRPr lang="en-US" dirty="0"/>
          </a:p>
        </p:txBody>
      </p:sp>
      <p:sp>
        <p:nvSpPr>
          <p:cNvPr id="3" name="Content Placeholder 2"/>
          <p:cNvSpPr>
            <a:spLocks noGrp="1"/>
          </p:cNvSpPr>
          <p:nvPr>
            <p:ph sz="quarter" idx="1"/>
          </p:nvPr>
        </p:nvSpPr>
        <p:spPr>
          <a:xfrm>
            <a:off x="571472" y="2143116"/>
            <a:ext cx="8229600" cy="4525963"/>
          </a:xfrm>
        </p:spPr>
        <p:txBody>
          <a:bodyPr>
            <a:normAutofit/>
          </a:bodyPr>
          <a:lstStyle/>
          <a:p>
            <a:r>
              <a:rPr lang="en-GB" sz="2400" dirty="0" err="1"/>
              <a:t>Vlada</a:t>
            </a:r>
            <a:r>
              <a:rPr lang="en-GB" sz="2400" dirty="0"/>
              <a:t> </a:t>
            </a:r>
            <a:r>
              <a:rPr lang="en-GB" sz="2400" dirty="0" err="1"/>
              <a:t>Srbije</a:t>
            </a:r>
            <a:r>
              <a:rPr lang="en-GB" sz="2400" dirty="0"/>
              <a:t> je </a:t>
            </a:r>
            <a:r>
              <a:rPr lang="en-GB" sz="2400" dirty="0" err="1"/>
              <a:t>nastavila</a:t>
            </a:r>
            <a:r>
              <a:rPr lang="en-GB" sz="2400" dirty="0"/>
              <a:t> </a:t>
            </a:r>
            <a:r>
              <a:rPr lang="en-GB" sz="2400" b="1" dirty="0"/>
              <a:t>da </a:t>
            </a:r>
            <a:r>
              <a:rPr lang="en-GB" sz="2400" b="1" dirty="0" err="1"/>
              <a:t>krši</a:t>
            </a:r>
            <a:r>
              <a:rPr lang="en-GB" sz="2400" b="1" dirty="0"/>
              <a:t> </a:t>
            </a:r>
            <a:r>
              <a:rPr lang="en-GB" sz="2400" b="1" dirty="0" err="1"/>
              <a:t>na</a:t>
            </a:r>
            <a:r>
              <a:rPr lang="en-GB" sz="2000" b="1" dirty="0" err="1"/>
              <a:t>č</a:t>
            </a:r>
            <a:r>
              <a:rPr lang="en-GB" sz="2400" b="1" dirty="0" err="1"/>
              <a:t>elo</a:t>
            </a:r>
            <a:r>
              <a:rPr lang="en-GB" sz="2400" b="1" dirty="0"/>
              <a:t> </a:t>
            </a:r>
            <a:r>
              <a:rPr lang="en-GB" sz="2400" b="1" dirty="0" err="1"/>
              <a:t>javnosti</a:t>
            </a:r>
            <a:r>
              <a:rPr lang="en-GB" sz="2400" b="1" dirty="0"/>
              <a:t> </a:t>
            </a:r>
            <a:r>
              <a:rPr lang="en-GB" sz="2400" b="1" dirty="0" err="1"/>
              <a:t>rada</a:t>
            </a:r>
            <a:r>
              <a:rPr lang="en-GB" sz="2400" b="1" dirty="0"/>
              <a:t> </a:t>
            </a:r>
            <a:r>
              <a:rPr lang="en-GB" sz="2400" dirty="0"/>
              <a:t>u </a:t>
            </a:r>
            <a:r>
              <a:rPr lang="en-GB" sz="2400" dirty="0" err="1"/>
              <a:t>oblasti</a:t>
            </a:r>
            <a:r>
              <a:rPr lang="en-GB" sz="2400" dirty="0"/>
              <a:t> </a:t>
            </a:r>
            <a:r>
              <a:rPr lang="en-GB" sz="2400" dirty="0" err="1"/>
              <a:t>sporazuma</a:t>
            </a:r>
            <a:r>
              <a:rPr lang="en-GB" sz="2400" dirty="0"/>
              <a:t> </a:t>
            </a:r>
            <a:r>
              <a:rPr lang="en-GB" sz="2400" dirty="0" err="1"/>
              <a:t>sa</a:t>
            </a:r>
            <a:r>
              <a:rPr lang="en-GB" sz="2400" dirty="0"/>
              <a:t> </a:t>
            </a:r>
            <a:r>
              <a:rPr lang="en-GB" sz="2400" dirty="0" err="1" smtClean="0"/>
              <a:t>investitorima</a:t>
            </a:r>
            <a:r>
              <a:rPr lang="x-none" sz="2400" dirty="0" smtClean="0"/>
              <a:t> – nema odgovora ni po zahtevima za pristup informacijama</a:t>
            </a:r>
            <a:endParaRPr lang="sr-Latn-CS" sz="2400" dirty="0" smtClean="0"/>
          </a:p>
          <a:p>
            <a:r>
              <a:rPr lang="en-GB" sz="2400" dirty="0" smtClean="0"/>
              <a:t>Na </a:t>
            </a:r>
            <a:r>
              <a:rPr lang="en-GB" sz="2400" dirty="0" err="1"/>
              <a:t>sajtu</a:t>
            </a:r>
            <a:r>
              <a:rPr lang="en-GB" sz="2400" dirty="0"/>
              <a:t> </a:t>
            </a:r>
            <a:r>
              <a:rPr lang="en-GB" sz="2400" dirty="0" err="1"/>
              <a:t>Vlade</a:t>
            </a:r>
            <a:r>
              <a:rPr lang="en-GB" sz="2400" dirty="0"/>
              <a:t> </a:t>
            </a:r>
            <a:r>
              <a:rPr lang="en-GB" sz="2400" dirty="0" err="1"/>
              <a:t>Srbije</a:t>
            </a:r>
            <a:r>
              <a:rPr lang="en-GB" sz="2400" dirty="0"/>
              <a:t> u </a:t>
            </a:r>
            <a:r>
              <a:rPr lang="en-GB" sz="2400" dirty="0" err="1"/>
              <a:t>rubrici</a:t>
            </a:r>
            <a:r>
              <a:rPr lang="en-GB" sz="2400" dirty="0"/>
              <a:t> „</a:t>
            </a:r>
            <a:r>
              <a:rPr lang="en-GB" sz="2400" dirty="0" err="1"/>
              <a:t>Ekonomski</a:t>
            </a:r>
            <a:r>
              <a:rPr lang="en-GB" sz="2400" dirty="0"/>
              <a:t> </a:t>
            </a:r>
            <a:r>
              <a:rPr lang="en-GB" sz="2400" dirty="0" err="1"/>
              <a:t>ugovori</a:t>
            </a:r>
            <a:r>
              <a:rPr lang="en-GB" sz="2400" dirty="0"/>
              <a:t> </a:t>
            </a:r>
            <a:r>
              <a:rPr lang="en-GB" sz="2400" dirty="0" err="1"/>
              <a:t>i</a:t>
            </a:r>
            <a:r>
              <a:rPr lang="en-GB" sz="2400" dirty="0"/>
              <a:t> </a:t>
            </a:r>
            <a:r>
              <a:rPr lang="en-GB" sz="2400" dirty="0" err="1"/>
              <a:t>sporazumi</a:t>
            </a:r>
            <a:r>
              <a:rPr lang="en-GB" sz="2400" dirty="0"/>
              <a:t>“ </a:t>
            </a:r>
            <a:r>
              <a:rPr lang="en-GB" sz="2400" dirty="0" err="1"/>
              <a:t>objavljeno</a:t>
            </a:r>
            <a:r>
              <a:rPr lang="en-GB" sz="2400" dirty="0"/>
              <a:t> </a:t>
            </a:r>
            <a:r>
              <a:rPr lang="en-GB" sz="2400" b="1" dirty="0" err="1"/>
              <a:t>samo</a:t>
            </a:r>
            <a:r>
              <a:rPr lang="en-GB" sz="2400" b="1" dirty="0"/>
              <a:t> pet </a:t>
            </a:r>
            <a:r>
              <a:rPr lang="en-GB" sz="2400" b="1" dirty="0" err="1"/>
              <a:t>dokumenata</a:t>
            </a:r>
            <a:r>
              <a:rPr lang="en-GB" sz="2400" b="1" dirty="0"/>
              <a:t> za </a:t>
            </a:r>
            <a:r>
              <a:rPr lang="en-GB" sz="2400" b="1" dirty="0" err="1"/>
              <a:t>poslednjih</a:t>
            </a:r>
            <a:r>
              <a:rPr lang="en-GB" sz="2400" b="1" dirty="0"/>
              <a:t> </a:t>
            </a:r>
            <a:r>
              <a:rPr lang="en-GB" sz="2400" b="1" dirty="0" err="1"/>
              <a:t>desetak</a:t>
            </a:r>
            <a:r>
              <a:rPr lang="en-GB" sz="2400" b="1" dirty="0"/>
              <a:t> </a:t>
            </a:r>
            <a:r>
              <a:rPr lang="en-GB" sz="2400" b="1" dirty="0" err="1"/>
              <a:t>godina</a:t>
            </a:r>
            <a:r>
              <a:rPr lang="en-GB" sz="2400" dirty="0"/>
              <a:t>. </a:t>
            </a:r>
            <a:endParaRPr lang="sr-Latn-CS" sz="2400" dirty="0" smtClean="0"/>
          </a:p>
          <a:p>
            <a:r>
              <a:rPr lang="sr-Latn-CS" sz="2400" dirty="0"/>
              <a:t>Jedan od </a:t>
            </a:r>
            <a:r>
              <a:rPr lang="sr-Latn-CS" sz="2400" b="1" dirty="0"/>
              <a:t>ciljeva antikorupcijske Strategije</a:t>
            </a:r>
            <a:r>
              <a:rPr lang="sr-Latn-CS" sz="2400" dirty="0"/>
              <a:t>, koji se odnosio na rešavanje ovog problema i koji se nalazio u prvom nacrtu ovog dokumenta, </a:t>
            </a:r>
            <a:r>
              <a:rPr lang="sr-Latn-CS" sz="2400" b="1" dirty="0"/>
              <a:t>izbrisan je iz završne verzije</a:t>
            </a:r>
            <a:r>
              <a:rPr lang="sr-Latn-CS" sz="2400" dirty="0"/>
              <a:t>. </a:t>
            </a:r>
            <a:endParaRPr lang="en-US" sz="2400" dirty="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Glavni zaključci</a:t>
            </a:r>
            <a:endParaRPr lang="x-none" noProof="0" dirty="0"/>
          </a:p>
        </p:txBody>
      </p:sp>
      <p:sp>
        <p:nvSpPr>
          <p:cNvPr id="3" name="Content Placeholder 2"/>
          <p:cNvSpPr>
            <a:spLocks noGrp="1"/>
          </p:cNvSpPr>
          <p:nvPr>
            <p:ph sz="quarter" idx="1"/>
          </p:nvPr>
        </p:nvSpPr>
        <p:spPr/>
        <p:txBody>
          <a:bodyPr>
            <a:normAutofit lnSpcReduction="10000"/>
          </a:bodyPr>
          <a:lstStyle/>
          <a:p>
            <a:r>
              <a:rPr lang="x-none" dirty="0" smtClean="0"/>
              <a:t>Iako ima nekih pomaka, pre svega u oblasti javnih nabavki, još uvek nisu dovoljno dobra ni zakonska rešenja ni njihova primena.</a:t>
            </a:r>
          </a:p>
          <a:p>
            <a:r>
              <a:rPr lang="x-none" dirty="0" smtClean="0"/>
              <a:t>Transparentnost je jedan od prioriteta i u antikorupcijskoj strategiji i u političkom programu Vlade, ali mehanizmi za njeno postizanje nisu dovoljno razrađeni, dok se postojeće zakonske obaveze krše u gotovo svim segmentima</a:t>
            </a:r>
          </a:p>
          <a:p>
            <a:r>
              <a:rPr lang="x-none" dirty="0" smtClean="0"/>
              <a:t>Naročito je zabrinjavajuće stanje u vezi sa sprovođenjem Zakona o javnim preduzećima i nedovoljna javnost odluka Vlade koje se tiču sporazuma sa stranim investitorima i tretmana domaćih preduzeća u finansijskim problemima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0"/>
            <a:ext cx="7772400" cy="1143000"/>
          </a:xfrm>
        </p:spPr>
        <p:txBody>
          <a:bodyPr/>
          <a:lstStyle/>
          <a:p>
            <a:pPr algn="ctr"/>
            <a:r>
              <a:rPr lang="en-US" dirty="0" err="1" smtClean="0"/>
              <a:t>Oblasti</a:t>
            </a:r>
            <a:r>
              <a:rPr lang="en-US" dirty="0" smtClean="0"/>
              <a:t> </a:t>
            </a:r>
            <a:r>
              <a:rPr lang="en-US" dirty="0" err="1" smtClean="0"/>
              <a:t>pra</a:t>
            </a:r>
            <a:r>
              <a:rPr lang="sr-Latn-CS" dirty="0" smtClean="0"/>
              <a:t>ćenja</a:t>
            </a:r>
            <a:endParaRPr lang="en-US" dirty="0"/>
          </a:p>
        </p:txBody>
      </p:sp>
      <p:sp>
        <p:nvSpPr>
          <p:cNvPr id="3" name="Content Placeholder 2"/>
          <p:cNvSpPr>
            <a:spLocks noGrp="1"/>
          </p:cNvSpPr>
          <p:nvPr>
            <p:ph sz="quarter" idx="1"/>
          </p:nvPr>
        </p:nvSpPr>
        <p:spPr/>
        <p:txBody>
          <a:bodyPr>
            <a:normAutofit lnSpcReduction="10000"/>
          </a:bodyPr>
          <a:lstStyle/>
          <a:p>
            <a:r>
              <a:rPr lang="en-US" dirty="0"/>
              <a:t>TS je u </a:t>
            </a:r>
            <a:r>
              <a:rPr lang="en-US" dirty="0" err="1"/>
              <a:t>okviru</a:t>
            </a:r>
            <a:r>
              <a:rPr lang="en-US" dirty="0"/>
              <a:t> </a:t>
            </a:r>
            <a:r>
              <a:rPr lang="en-US" dirty="0" err="1"/>
              <a:t>projekta</a:t>
            </a:r>
            <a:r>
              <a:rPr lang="en-US" dirty="0"/>
              <a:t> </a:t>
            </a:r>
            <a:r>
              <a:rPr lang="en-US" dirty="0" err="1"/>
              <a:t>pratila</a:t>
            </a:r>
            <a:r>
              <a:rPr lang="en-US" dirty="0"/>
              <a:t> </a:t>
            </a:r>
            <a:r>
              <a:rPr lang="en-US" dirty="0" err="1"/>
              <a:t>javnost</a:t>
            </a:r>
            <a:r>
              <a:rPr lang="en-US" dirty="0"/>
              <a:t> </a:t>
            </a:r>
            <a:r>
              <a:rPr lang="en-US" dirty="0" err="1"/>
              <a:t>rada</a:t>
            </a:r>
            <a:r>
              <a:rPr lang="en-US" dirty="0"/>
              <a:t> u </a:t>
            </a:r>
            <a:r>
              <a:rPr lang="en-US" dirty="0" err="1"/>
              <a:t>slede</a:t>
            </a:r>
            <a:r>
              <a:rPr lang="en-US" sz="2000" dirty="0" err="1"/>
              <a:t>ć</a:t>
            </a:r>
            <a:r>
              <a:rPr lang="en-US" dirty="0" err="1"/>
              <a:t>im</a:t>
            </a:r>
            <a:r>
              <a:rPr lang="en-US" dirty="0"/>
              <a:t> </a:t>
            </a:r>
            <a:r>
              <a:rPr lang="en-US" dirty="0" err="1"/>
              <a:t>oblastima</a:t>
            </a:r>
            <a:r>
              <a:rPr lang="en-US" dirty="0"/>
              <a:t>:</a:t>
            </a:r>
          </a:p>
          <a:p>
            <a:pPr>
              <a:buNone/>
            </a:pPr>
            <a:r>
              <a:rPr lang="en-US" dirty="0"/>
              <a:t> </a:t>
            </a:r>
          </a:p>
          <a:p>
            <a:pPr>
              <a:buNone/>
            </a:pPr>
            <a:r>
              <a:rPr lang="en-US" b="1" dirty="0"/>
              <a:t>- </a:t>
            </a:r>
            <a:r>
              <a:rPr lang="en-US" b="1" dirty="0" err="1"/>
              <a:t>Primena</a:t>
            </a:r>
            <a:r>
              <a:rPr lang="en-US" b="1" dirty="0"/>
              <a:t> </a:t>
            </a:r>
            <a:r>
              <a:rPr lang="en-US" b="1" dirty="0" err="1"/>
              <a:t>odredbi</a:t>
            </a:r>
            <a:r>
              <a:rPr lang="en-US" b="1" dirty="0"/>
              <a:t> </a:t>
            </a:r>
            <a:r>
              <a:rPr lang="en-US" b="1" dirty="0" err="1"/>
              <a:t>Zakona</a:t>
            </a:r>
            <a:r>
              <a:rPr lang="en-US" b="1" dirty="0"/>
              <a:t> o </a:t>
            </a:r>
            <a:r>
              <a:rPr lang="en-US" b="1" dirty="0" err="1"/>
              <a:t>javnim</a:t>
            </a:r>
            <a:r>
              <a:rPr lang="en-US" b="1" dirty="0"/>
              <a:t> </a:t>
            </a:r>
            <a:r>
              <a:rPr lang="en-US" b="1" dirty="0" err="1"/>
              <a:t>preduze</a:t>
            </a:r>
            <a:r>
              <a:rPr lang="en-US" sz="2400" b="1" dirty="0" err="1"/>
              <a:t>ć</a:t>
            </a:r>
            <a:r>
              <a:rPr lang="en-US" b="1" dirty="0" err="1"/>
              <a:t>ima</a:t>
            </a:r>
            <a:r>
              <a:rPr lang="en-US" b="1" dirty="0"/>
              <a:t> </a:t>
            </a:r>
            <a:r>
              <a:rPr lang="en-US" b="1" dirty="0" err="1"/>
              <a:t>koje</a:t>
            </a:r>
            <a:r>
              <a:rPr lang="en-US" b="1" dirty="0"/>
              <a:t> </a:t>
            </a:r>
            <a:r>
              <a:rPr lang="en-US" b="1" dirty="0" err="1"/>
              <a:t>treba</a:t>
            </a:r>
            <a:r>
              <a:rPr lang="en-US" b="1" dirty="0"/>
              <a:t> </a:t>
            </a:r>
            <a:r>
              <a:rPr lang="en-US" b="1" dirty="0" err="1"/>
              <a:t>da</a:t>
            </a:r>
            <a:r>
              <a:rPr lang="en-US" b="1" dirty="0"/>
              <a:t> </a:t>
            </a:r>
            <a:r>
              <a:rPr lang="en-US" b="1" dirty="0" err="1"/>
              <a:t>doprinesu</a:t>
            </a:r>
            <a:r>
              <a:rPr lang="en-US" b="1" dirty="0"/>
              <a:t> </a:t>
            </a:r>
            <a:r>
              <a:rPr lang="en-US" b="1" dirty="0" err="1"/>
              <a:t>javnosti</a:t>
            </a:r>
            <a:r>
              <a:rPr lang="en-US" b="1" dirty="0"/>
              <a:t> </a:t>
            </a:r>
            <a:r>
              <a:rPr lang="en-US" b="1" dirty="0" err="1"/>
              <a:t>rada</a:t>
            </a:r>
            <a:endParaRPr lang="en-US" dirty="0"/>
          </a:p>
          <a:p>
            <a:pPr>
              <a:buNone/>
            </a:pPr>
            <a:r>
              <a:rPr lang="en-US" b="1" dirty="0"/>
              <a:t>- </a:t>
            </a:r>
            <a:r>
              <a:rPr lang="en-US" b="1" dirty="0" err="1"/>
              <a:t>Transparentnost</a:t>
            </a:r>
            <a:r>
              <a:rPr lang="en-US" b="1" dirty="0"/>
              <a:t> </a:t>
            </a:r>
            <a:r>
              <a:rPr lang="en-US" b="1" dirty="0" err="1"/>
              <a:t>budžetskog</a:t>
            </a:r>
            <a:r>
              <a:rPr lang="en-US" b="1" dirty="0"/>
              <a:t> </a:t>
            </a:r>
            <a:r>
              <a:rPr lang="en-US" b="1" dirty="0" err="1"/>
              <a:t>sistema</a:t>
            </a:r>
            <a:endParaRPr lang="en-US" dirty="0"/>
          </a:p>
          <a:p>
            <a:pPr>
              <a:buNone/>
            </a:pPr>
            <a:r>
              <a:rPr lang="en-US" b="1" dirty="0"/>
              <a:t>- </a:t>
            </a:r>
            <a:r>
              <a:rPr lang="en-US" b="1" dirty="0" err="1"/>
              <a:t>Da</a:t>
            </a:r>
            <a:r>
              <a:rPr lang="en-US" b="1" dirty="0"/>
              <a:t> </a:t>
            </a:r>
            <a:r>
              <a:rPr lang="en-US" b="1" dirty="0" err="1"/>
              <a:t>li</a:t>
            </a:r>
            <a:r>
              <a:rPr lang="en-US" b="1" dirty="0"/>
              <a:t> je </a:t>
            </a:r>
            <a:r>
              <a:rPr lang="en-US" b="1" dirty="0" err="1"/>
              <a:t>novi</a:t>
            </a:r>
            <a:r>
              <a:rPr lang="en-US" b="1" dirty="0"/>
              <a:t> </a:t>
            </a:r>
            <a:r>
              <a:rPr lang="en-US" b="1" dirty="0" err="1"/>
              <a:t>Zakon</a:t>
            </a:r>
            <a:r>
              <a:rPr lang="en-US" b="1" dirty="0"/>
              <a:t> o </a:t>
            </a:r>
            <a:r>
              <a:rPr lang="en-US" b="1" dirty="0" err="1"/>
              <a:t>javnim</a:t>
            </a:r>
            <a:r>
              <a:rPr lang="en-US" b="1" dirty="0"/>
              <a:t> </a:t>
            </a:r>
            <a:r>
              <a:rPr lang="en-US" b="1" dirty="0" err="1"/>
              <a:t>nabavkama</a:t>
            </a:r>
            <a:r>
              <a:rPr lang="en-US" b="1" dirty="0"/>
              <a:t> </a:t>
            </a:r>
            <a:r>
              <a:rPr lang="en-US" b="1" dirty="0" err="1"/>
              <a:t>doveo</a:t>
            </a:r>
            <a:r>
              <a:rPr lang="en-US" b="1" dirty="0"/>
              <a:t> do </a:t>
            </a:r>
            <a:r>
              <a:rPr lang="en-US" b="1" dirty="0" err="1"/>
              <a:t>pove</a:t>
            </a:r>
            <a:r>
              <a:rPr lang="en-US" sz="2400" b="1" dirty="0" err="1"/>
              <a:t>ć</a:t>
            </a:r>
            <a:r>
              <a:rPr lang="en-US" b="1" dirty="0" err="1"/>
              <a:t>anja</a:t>
            </a:r>
            <a:r>
              <a:rPr lang="en-US" b="1" dirty="0"/>
              <a:t> </a:t>
            </a:r>
            <a:r>
              <a:rPr lang="en-US" b="1" dirty="0" err="1"/>
              <a:t>transparentnosti</a:t>
            </a:r>
            <a:r>
              <a:rPr lang="en-US" b="1" dirty="0"/>
              <a:t> u </a:t>
            </a:r>
            <a:r>
              <a:rPr lang="en-US" b="1" dirty="0" err="1"/>
              <a:t>toj</a:t>
            </a:r>
            <a:r>
              <a:rPr lang="en-US" b="1" dirty="0"/>
              <a:t> </a:t>
            </a:r>
            <a:r>
              <a:rPr lang="en-US" b="1" dirty="0" err="1"/>
              <a:t>oblasti</a:t>
            </a:r>
            <a:endParaRPr lang="en-US" dirty="0"/>
          </a:p>
          <a:p>
            <a:pPr>
              <a:buNone/>
            </a:pPr>
            <a:r>
              <a:rPr lang="en-US" b="1" dirty="0"/>
              <a:t>- </a:t>
            </a:r>
            <a:r>
              <a:rPr lang="en-US" b="1" dirty="0" err="1"/>
              <a:t>Javne</a:t>
            </a:r>
            <a:r>
              <a:rPr lang="en-US" b="1" dirty="0"/>
              <a:t> </a:t>
            </a:r>
            <a:r>
              <a:rPr lang="en-US" b="1" dirty="0" err="1"/>
              <a:t>rasprave</a:t>
            </a:r>
            <a:r>
              <a:rPr lang="en-US" b="1" dirty="0"/>
              <a:t> o </a:t>
            </a:r>
            <a:r>
              <a:rPr lang="en-US" b="1" dirty="0" err="1"/>
              <a:t>propisima</a:t>
            </a:r>
            <a:r>
              <a:rPr lang="en-US" b="1" dirty="0"/>
              <a:t> </a:t>
            </a:r>
            <a:endParaRPr lang="en-US" dirty="0"/>
          </a:p>
          <a:p>
            <a:pPr>
              <a:buNone/>
            </a:pPr>
            <a:r>
              <a:rPr lang="en-US" b="1" dirty="0"/>
              <a:t>- </a:t>
            </a:r>
            <a:r>
              <a:rPr lang="en-US" b="1" dirty="0" err="1"/>
              <a:t>Imenovanje</a:t>
            </a:r>
            <a:r>
              <a:rPr lang="en-US" b="1" dirty="0"/>
              <a:t> </a:t>
            </a:r>
            <a:r>
              <a:rPr lang="en-US" b="1" dirty="0" err="1"/>
              <a:t>i</a:t>
            </a:r>
            <a:r>
              <a:rPr lang="en-US" b="1" dirty="0"/>
              <a:t> </a:t>
            </a:r>
            <a:r>
              <a:rPr lang="en-US" b="1" dirty="0" err="1"/>
              <a:t>postavljenja</a:t>
            </a:r>
            <a:r>
              <a:rPr lang="en-US" b="1" dirty="0"/>
              <a:t> </a:t>
            </a:r>
            <a:r>
              <a:rPr lang="en-US" b="1" dirty="0" err="1"/>
              <a:t>službenika</a:t>
            </a:r>
            <a:r>
              <a:rPr lang="en-US" b="1" dirty="0"/>
              <a:t> </a:t>
            </a:r>
            <a:r>
              <a:rPr lang="en-US" b="1" dirty="0" err="1"/>
              <a:t>na</a:t>
            </a:r>
            <a:r>
              <a:rPr lang="en-US" b="1" dirty="0"/>
              <a:t> </a:t>
            </a:r>
            <a:r>
              <a:rPr lang="en-US" b="1" dirty="0" err="1"/>
              <a:t>položaju</a:t>
            </a:r>
            <a:endParaRPr lang="en-US" dirty="0"/>
          </a:p>
          <a:p>
            <a:pPr>
              <a:buNone/>
            </a:pPr>
            <a:r>
              <a:rPr lang="en-US" b="1" dirty="0"/>
              <a:t>- </a:t>
            </a:r>
            <a:r>
              <a:rPr lang="en-US" b="1" dirty="0" err="1"/>
              <a:t>Informatori</a:t>
            </a:r>
            <a:r>
              <a:rPr lang="en-US" b="1" dirty="0"/>
              <a:t>  o </a:t>
            </a:r>
            <a:r>
              <a:rPr lang="en-US" b="1" dirty="0" err="1"/>
              <a:t>radu</a:t>
            </a:r>
            <a:r>
              <a:rPr lang="en-US" b="1" dirty="0"/>
              <a:t> </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1143000"/>
          </a:xfrm>
        </p:spPr>
        <p:txBody>
          <a:bodyPr>
            <a:normAutofit/>
          </a:bodyPr>
          <a:lstStyle/>
          <a:p>
            <a:pPr algn="ctr"/>
            <a:r>
              <a:rPr lang="sr-Latn-CS" dirty="0" smtClean="0"/>
              <a:t>Novi zakon o javnim preduzećima</a:t>
            </a:r>
            <a:endParaRPr lang="en-US" dirty="0"/>
          </a:p>
        </p:txBody>
      </p:sp>
      <p:sp>
        <p:nvSpPr>
          <p:cNvPr id="3" name="Content Placeholder 2"/>
          <p:cNvSpPr>
            <a:spLocks noGrp="1"/>
          </p:cNvSpPr>
          <p:nvPr>
            <p:ph sz="quarter" idx="1"/>
          </p:nvPr>
        </p:nvSpPr>
        <p:spPr/>
        <p:txBody>
          <a:bodyPr>
            <a:normAutofit lnSpcReduction="10000"/>
          </a:bodyPr>
          <a:lstStyle/>
          <a:p>
            <a:r>
              <a:rPr lang="en-US" dirty="0"/>
              <a:t>Novi </a:t>
            </a:r>
            <a:r>
              <a:rPr lang="en-US" dirty="0" err="1"/>
              <a:t>Zakon</a:t>
            </a:r>
            <a:r>
              <a:rPr lang="en-US" dirty="0"/>
              <a:t> o </a:t>
            </a:r>
            <a:r>
              <a:rPr lang="en-US" dirty="0" err="1"/>
              <a:t>javnim</a:t>
            </a:r>
            <a:r>
              <a:rPr lang="en-US" dirty="0"/>
              <a:t> </a:t>
            </a:r>
            <a:r>
              <a:rPr lang="en-US" dirty="0" err="1"/>
              <a:t>preduzećima</a:t>
            </a:r>
            <a:r>
              <a:rPr lang="en-US" dirty="0"/>
              <a:t> </a:t>
            </a:r>
            <a:r>
              <a:rPr lang="en-US" dirty="0" err="1"/>
              <a:t>stupio</a:t>
            </a:r>
            <a:r>
              <a:rPr lang="en-US" dirty="0"/>
              <a:t> je </a:t>
            </a:r>
            <a:r>
              <a:rPr lang="en-US" dirty="0" err="1"/>
              <a:t>na</a:t>
            </a:r>
            <a:r>
              <a:rPr lang="en-US" dirty="0"/>
              <a:t> </a:t>
            </a:r>
            <a:r>
              <a:rPr lang="en-US" dirty="0" err="1"/>
              <a:t>snagu</a:t>
            </a:r>
            <a:r>
              <a:rPr lang="en-US" dirty="0"/>
              <a:t> 25. </a:t>
            </a:r>
            <a:r>
              <a:rPr lang="en-US" dirty="0" err="1"/>
              <a:t>decembra</a:t>
            </a:r>
            <a:r>
              <a:rPr lang="en-US" dirty="0"/>
              <a:t> 2012. </a:t>
            </a:r>
            <a:r>
              <a:rPr lang="en-US" dirty="0" err="1"/>
              <a:t>godine</a:t>
            </a:r>
            <a:r>
              <a:rPr lang="en-US" dirty="0"/>
              <a:t>. </a:t>
            </a:r>
            <a:r>
              <a:rPr lang="en-US" b="1" dirty="0" err="1"/>
              <a:t>Me</a:t>
            </a:r>
            <a:r>
              <a:rPr lang="en-US" sz="2400" b="1" dirty="0" err="1"/>
              <a:t>đ</a:t>
            </a:r>
            <a:r>
              <a:rPr lang="en-US" b="1" dirty="0" err="1"/>
              <a:t>u</a:t>
            </a:r>
            <a:r>
              <a:rPr lang="en-US" b="1" dirty="0"/>
              <a:t> </a:t>
            </a:r>
            <a:r>
              <a:rPr lang="en-US" b="1" dirty="0" err="1"/>
              <a:t>najvažnijim</a:t>
            </a:r>
            <a:r>
              <a:rPr lang="en-US" b="1" dirty="0"/>
              <a:t> </a:t>
            </a:r>
            <a:r>
              <a:rPr lang="en-US" b="1" dirty="0" err="1"/>
              <a:t>odredbama</a:t>
            </a:r>
            <a:r>
              <a:rPr lang="en-US" b="1" dirty="0"/>
              <a:t> </a:t>
            </a:r>
            <a:r>
              <a:rPr lang="en-US" b="1" dirty="0" err="1"/>
              <a:t>koje</a:t>
            </a:r>
            <a:r>
              <a:rPr lang="en-US" b="1" dirty="0"/>
              <a:t> </a:t>
            </a:r>
            <a:r>
              <a:rPr lang="en-US" b="1" dirty="0" err="1"/>
              <a:t>treba</a:t>
            </a:r>
            <a:r>
              <a:rPr lang="en-US" b="1" dirty="0"/>
              <a:t> </a:t>
            </a:r>
            <a:r>
              <a:rPr lang="en-US" b="1" dirty="0" err="1"/>
              <a:t>da</a:t>
            </a:r>
            <a:r>
              <a:rPr lang="en-US" b="1" dirty="0"/>
              <a:t> </a:t>
            </a:r>
            <a:r>
              <a:rPr lang="en-US" b="1" dirty="0" err="1"/>
              <a:t>doprinesu</a:t>
            </a:r>
            <a:r>
              <a:rPr lang="en-US" b="1" dirty="0"/>
              <a:t> </a:t>
            </a:r>
            <a:r>
              <a:rPr lang="en-US" b="1" dirty="0" err="1"/>
              <a:t>pove</a:t>
            </a:r>
            <a:r>
              <a:rPr lang="en-US" sz="2400" b="1" dirty="0" err="1"/>
              <a:t>ć</a:t>
            </a:r>
            <a:r>
              <a:rPr lang="en-US" b="1" dirty="0" err="1"/>
              <a:t>anju</a:t>
            </a:r>
            <a:r>
              <a:rPr lang="en-US" b="1" dirty="0"/>
              <a:t> </a:t>
            </a:r>
            <a:r>
              <a:rPr lang="en-US" b="1" dirty="0" err="1"/>
              <a:t>transparentnosti</a:t>
            </a:r>
            <a:r>
              <a:rPr lang="en-US" b="1" dirty="0"/>
              <a:t> </a:t>
            </a:r>
            <a:r>
              <a:rPr lang="en-US" b="1" dirty="0" err="1"/>
              <a:t>su</a:t>
            </a:r>
            <a:r>
              <a:rPr lang="en-US" b="1" dirty="0"/>
              <a:t> one </a:t>
            </a:r>
            <a:r>
              <a:rPr lang="en-US" b="1" dirty="0" err="1"/>
              <a:t>koje</a:t>
            </a:r>
            <a:r>
              <a:rPr lang="en-US" b="1" dirty="0"/>
              <a:t> se </a:t>
            </a:r>
            <a:r>
              <a:rPr lang="en-US" b="1" dirty="0" err="1"/>
              <a:t>odnose</a:t>
            </a:r>
            <a:r>
              <a:rPr lang="en-US" b="1" dirty="0"/>
              <a:t> </a:t>
            </a:r>
            <a:r>
              <a:rPr lang="en-US" b="1" dirty="0" err="1"/>
              <a:t>na</a:t>
            </a:r>
            <a:r>
              <a:rPr lang="en-US" b="1" dirty="0"/>
              <a:t>: </a:t>
            </a:r>
            <a:endParaRPr lang="sr-Latn-CS" b="1" dirty="0" smtClean="0"/>
          </a:p>
          <a:p>
            <a:pPr>
              <a:buNone/>
            </a:pPr>
            <a:r>
              <a:rPr lang="en-US" dirty="0"/>
              <a:t> </a:t>
            </a:r>
          </a:p>
          <a:p>
            <a:pPr>
              <a:buNone/>
            </a:pPr>
            <a:r>
              <a:rPr lang="en-US" dirty="0"/>
              <a:t>- </a:t>
            </a:r>
            <a:r>
              <a:rPr lang="en-US" dirty="0" err="1"/>
              <a:t>Izbor</a:t>
            </a:r>
            <a:r>
              <a:rPr lang="en-US" dirty="0"/>
              <a:t> </a:t>
            </a:r>
            <a:r>
              <a:rPr lang="en-US" dirty="0" err="1"/>
              <a:t>organa</a:t>
            </a:r>
            <a:r>
              <a:rPr lang="en-US" dirty="0"/>
              <a:t> u </a:t>
            </a:r>
            <a:r>
              <a:rPr lang="en-US" dirty="0" err="1"/>
              <a:t>javnim</a:t>
            </a:r>
            <a:r>
              <a:rPr lang="en-US" dirty="0"/>
              <a:t> </a:t>
            </a:r>
            <a:r>
              <a:rPr lang="en-US" dirty="0" err="1"/>
              <a:t>preduze</a:t>
            </a:r>
            <a:r>
              <a:rPr lang="en-US" sz="2000" dirty="0" err="1"/>
              <a:t>ć</a:t>
            </a:r>
            <a:r>
              <a:rPr lang="en-US" dirty="0" err="1"/>
              <a:t>ima</a:t>
            </a:r>
            <a:r>
              <a:rPr lang="en-US" dirty="0"/>
              <a:t> u </a:t>
            </a:r>
            <a:r>
              <a:rPr lang="en-US" dirty="0" err="1"/>
              <a:t>skladu</a:t>
            </a:r>
            <a:r>
              <a:rPr lang="en-US" dirty="0"/>
              <a:t> </a:t>
            </a:r>
            <a:r>
              <a:rPr lang="en-US" dirty="0" err="1"/>
              <a:t>sa</a:t>
            </a:r>
            <a:r>
              <a:rPr lang="en-US" dirty="0"/>
              <a:t> </a:t>
            </a:r>
            <a:r>
              <a:rPr lang="en-US" dirty="0" err="1"/>
              <a:t>novim</a:t>
            </a:r>
            <a:r>
              <a:rPr lang="en-US" dirty="0"/>
              <a:t> </a:t>
            </a:r>
            <a:r>
              <a:rPr lang="en-US" dirty="0" err="1"/>
              <a:t>Zakonom</a:t>
            </a:r>
            <a:r>
              <a:rPr lang="en-US" dirty="0"/>
              <a:t> o </a:t>
            </a:r>
            <a:r>
              <a:rPr lang="en-US" dirty="0" err="1"/>
              <a:t>Javnim</a:t>
            </a:r>
            <a:r>
              <a:rPr lang="en-US" dirty="0"/>
              <a:t> </a:t>
            </a:r>
            <a:r>
              <a:rPr lang="en-US" dirty="0" err="1"/>
              <a:t>preduze</a:t>
            </a:r>
            <a:r>
              <a:rPr lang="en-US" sz="2000" dirty="0" err="1"/>
              <a:t>ć</a:t>
            </a:r>
            <a:r>
              <a:rPr lang="en-US" dirty="0" err="1"/>
              <a:t>ima</a:t>
            </a:r>
            <a:endParaRPr lang="en-US" dirty="0"/>
          </a:p>
          <a:p>
            <a:pPr>
              <a:buNone/>
            </a:pPr>
            <a:r>
              <a:rPr lang="en-US" dirty="0"/>
              <a:t>- </a:t>
            </a:r>
            <a:r>
              <a:rPr lang="en-US" dirty="0" err="1"/>
              <a:t>Izveštavanje</a:t>
            </a:r>
            <a:r>
              <a:rPr lang="en-US" dirty="0"/>
              <a:t> o </a:t>
            </a:r>
            <a:r>
              <a:rPr lang="en-US" dirty="0" err="1"/>
              <a:t>izboru</a:t>
            </a:r>
            <a:r>
              <a:rPr lang="en-US" dirty="0"/>
              <a:t> </a:t>
            </a:r>
            <a:r>
              <a:rPr lang="en-US" dirty="0" err="1"/>
              <a:t>organa</a:t>
            </a:r>
            <a:r>
              <a:rPr lang="en-US" dirty="0"/>
              <a:t>, </a:t>
            </a:r>
            <a:r>
              <a:rPr lang="en-US" dirty="0" err="1"/>
              <a:t>obrazloženja</a:t>
            </a:r>
            <a:endParaRPr lang="en-US" dirty="0"/>
          </a:p>
          <a:p>
            <a:pPr>
              <a:buNone/>
            </a:pPr>
            <a:r>
              <a:rPr lang="en-US" dirty="0"/>
              <a:t>- </a:t>
            </a:r>
            <a:r>
              <a:rPr lang="en-US" dirty="0" err="1"/>
              <a:t>Godišnji</a:t>
            </a:r>
            <a:r>
              <a:rPr lang="en-US" dirty="0"/>
              <a:t> </a:t>
            </a:r>
            <a:r>
              <a:rPr lang="en-US" dirty="0" err="1"/>
              <a:t>programi</a:t>
            </a:r>
            <a:r>
              <a:rPr lang="en-US" dirty="0"/>
              <a:t> </a:t>
            </a:r>
            <a:r>
              <a:rPr lang="en-US" dirty="0" err="1"/>
              <a:t>i</a:t>
            </a:r>
            <a:r>
              <a:rPr lang="en-US" dirty="0"/>
              <a:t> </a:t>
            </a:r>
            <a:r>
              <a:rPr lang="en-US" dirty="0" err="1"/>
              <a:t>periodično</a:t>
            </a:r>
            <a:r>
              <a:rPr lang="en-US" dirty="0"/>
              <a:t> </a:t>
            </a:r>
            <a:r>
              <a:rPr lang="en-US" dirty="0" err="1"/>
              <a:t>izveštavanje</a:t>
            </a:r>
            <a:r>
              <a:rPr lang="en-US" dirty="0"/>
              <a:t> o </a:t>
            </a:r>
            <a:r>
              <a:rPr lang="en-US" dirty="0" err="1"/>
              <a:t>sprovo</a:t>
            </a:r>
            <a:r>
              <a:rPr lang="en-US" sz="2000" dirty="0" err="1"/>
              <a:t>đ</a:t>
            </a:r>
            <a:r>
              <a:rPr lang="en-US" dirty="0" err="1"/>
              <a:t>enju</a:t>
            </a:r>
            <a:r>
              <a:rPr lang="en-US" dirty="0"/>
              <a:t> </a:t>
            </a:r>
            <a:r>
              <a:rPr lang="en-US" dirty="0" err="1"/>
              <a:t>godišnjih</a:t>
            </a:r>
            <a:r>
              <a:rPr lang="en-US" dirty="0"/>
              <a:t> </a:t>
            </a:r>
            <a:r>
              <a:rPr lang="en-US" dirty="0" err="1"/>
              <a:t>programa</a:t>
            </a:r>
            <a:endParaRPr lang="en-US" dirty="0"/>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1143000"/>
          </a:xfrm>
        </p:spPr>
        <p:txBody>
          <a:bodyPr/>
          <a:lstStyle/>
          <a:p>
            <a:pPr algn="ctr"/>
            <a:r>
              <a:rPr lang="sr-Latn-CS" dirty="0" smtClean="0"/>
              <a:t>Javna preduzeća</a:t>
            </a:r>
            <a:r>
              <a:rPr lang="x-none" dirty="0" smtClean="0"/>
              <a:t> </a:t>
            </a:r>
            <a:r>
              <a:rPr lang="en-GB" dirty="0" smtClean="0"/>
              <a:t>u </a:t>
            </a:r>
            <a:r>
              <a:rPr lang="x-none" dirty="0" smtClean="0"/>
              <a:t>uzorku</a:t>
            </a:r>
            <a:endParaRPr lang="en-US" dirty="0"/>
          </a:p>
        </p:txBody>
      </p:sp>
      <p:sp>
        <p:nvSpPr>
          <p:cNvPr id="3" name="Content Placeholder 2"/>
          <p:cNvSpPr>
            <a:spLocks noGrp="1"/>
          </p:cNvSpPr>
          <p:nvPr>
            <p:ph sz="quarter" idx="1"/>
          </p:nvPr>
        </p:nvSpPr>
        <p:spPr/>
        <p:txBody>
          <a:bodyPr>
            <a:normAutofit fontScale="25000" lnSpcReduction="20000"/>
          </a:bodyPr>
          <a:lstStyle/>
          <a:p>
            <a:pPr>
              <a:buNone/>
            </a:pPr>
            <a:r>
              <a:rPr lang="sr-Latn-CS" dirty="0" smtClean="0"/>
              <a:t>	</a:t>
            </a:r>
            <a:r>
              <a:rPr lang="en-US" sz="6400" dirty="0" smtClean="0"/>
              <a:t>TS </a:t>
            </a:r>
            <a:r>
              <a:rPr lang="en-US" sz="6400" dirty="0"/>
              <a:t>je </a:t>
            </a:r>
            <a:r>
              <a:rPr lang="en-US" sz="6400" dirty="0" err="1"/>
              <a:t>pratila</a:t>
            </a:r>
            <a:r>
              <a:rPr lang="en-US" sz="6400" dirty="0"/>
              <a:t> </a:t>
            </a:r>
            <a:r>
              <a:rPr lang="en-US" sz="6400" dirty="0" err="1"/>
              <a:t>da</a:t>
            </a:r>
            <a:r>
              <a:rPr lang="en-US" sz="6400" dirty="0"/>
              <a:t> </a:t>
            </a:r>
            <a:r>
              <a:rPr lang="en-US" sz="6400" dirty="0" err="1"/>
              <a:t>li</a:t>
            </a:r>
            <a:r>
              <a:rPr lang="en-US" sz="6400" dirty="0"/>
              <a:t> </a:t>
            </a:r>
            <a:r>
              <a:rPr lang="en-US" sz="6400" dirty="0" err="1"/>
              <a:t>su</a:t>
            </a:r>
            <a:r>
              <a:rPr lang="en-US" sz="6400" dirty="0"/>
              <a:t> 17 </a:t>
            </a:r>
            <a:r>
              <a:rPr lang="en-US" sz="6400" dirty="0" err="1"/>
              <a:t>javnih</a:t>
            </a:r>
            <a:r>
              <a:rPr lang="en-US" sz="6400" dirty="0"/>
              <a:t> </a:t>
            </a:r>
            <a:r>
              <a:rPr lang="en-US" sz="6400" dirty="0" err="1"/>
              <a:t>preduze</a:t>
            </a:r>
            <a:r>
              <a:rPr lang="en-US" sz="5600" dirty="0" err="1"/>
              <a:t>ć</a:t>
            </a:r>
            <a:r>
              <a:rPr lang="en-US" sz="6400" dirty="0" err="1"/>
              <a:t>a</a:t>
            </a:r>
            <a:r>
              <a:rPr lang="en-US" sz="6400" dirty="0"/>
              <a:t>, </a:t>
            </a:r>
            <a:r>
              <a:rPr lang="en-US" sz="6400" dirty="0" err="1"/>
              <a:t>njihova</a:t>
            </a:r>
            <a:r>
              <a:rPr lang="en-US" sz="6400" dirty="0"/>
              <a:t> </a:t>
            </a:r>
            <a:r>
              <a:rPr lang="en-US" sz="6400" dirty="0" err="1"/>
              <a:t>resorna</a:t>
            </a:r>
            <a:r>
              <a:rPr lang="en-US" sz="6400" dirty="0"/>
              <a:t> </a:t>
            </a:r>
            <a:r>
              <a:rPr lang="en-US" sz="6400" dirty="0" err="1"/>
              <a:t>ministarstva</a:t>
            </a:r>
            <a:r>
              <a:rPr lang="en-US" sz="6400" dirty="0"/>
              <a:t> </a:t>
            </a:r>
            <a:r>
              <a:rPr lang="en-US" sz="6400" dirty="0" err="1"/>
              <a:t>i</a:t>
            </a:r>
            <a:r>
              <a:rPr lang="en-US" sz="6400" dirty="0"/>
              <a:t> </a:t>
            </a:r>
            <a:r>
              <a:rPr lang="en-US" sz="6400" dirty="0" err="1"/>
              <a:t>Vlada</a:t>
            </a:r>
            <a:r>
              <a:rPr lang="en-US" sz="6400" dirty="0"/>
              <a:t> </a:t>
            </a:r>
            <a:r>
              <a:rPr lang="en-US" sz="6400" dirty="0" err="1"/>
              <a:t>Srbije</a:t>
            </a:r>
            <a:r>
              <a:rPr lang="en-US" sz="6400" dirty="0"/>
              <a:t>, </a:t>
            </a:r>
            <a:r>
              <a:rPr lang="en-US" sz="6400" dirty="0" err="1"/>
              <a:t>kao</a:t>
            </a:r>
            <a:r>
              <a:rPr lang="en-US" sz="6400" dirty="0"/>
              <a:t> </a:t>
            </a:r>
            <a:r>
              <a:rPr lang="en-US" sz="6400" dirty="0" err="1"/>
              <a:t>osniva</a:t>
            </a:r>
            <a:r>
              <a:rPr lang="en-US" sz="5600" dirty="0" err="1"/>
              <a:t>č</a:t>
            </a:r>
            <a:r>
              <a:rPr lang="en-US" sz="6400" dirty="0"/>
              <a:t>, </a:t>
            </a:r>
            <a:r>
              <a:rPr lang="en-US" sz="6400" dirty="0" err="1"/>
              <a:t>poštovali</a:t>
            </a:r>
            <a:r>
              <a:rPr lang="en-US" sz="6400" dirty="0"/>
              <a:t> </a:t>
            </a:r>
            <a:r>
              <a:rPr lang="en-US" sz="6400" dirty="0" err="1"/>
              <a:t>obaveze</a:t>
            </a:r>
            <a:r>
              <a:rPr lang="en-US" sz="6400" dirty="0"/>
              <a:t> </a:t>
            </a:r>
            <a:r>
              <a:rPr lang="en-US" sz="6400" dirty="0" err="1"/>
              <a:t>propisane</a:t>
            </a:r>
            <a:r>
              <a:rPr lang="en-US" sz="6400" dirty="0"/>
              <a:t> </a:t>
            </a:r>
            <a:r>
              <a:rPr lang="en-US" sz="6400" dirty="0" err="1"/>
              <a:t>Zakonom</a:t>
            </a:r>
            <a:r>
              <a:rPr lang="en-US" sz="6400" dirty="0"/>
              <a:t> o </a:t>
            </a:r>
            <a:r>
              <a:rPr lang="en-US" sz="6400" dirty="0" smtClean="0"/>
              <a:t>JP</a:t>
            </a:r>
            <a:r>
              <a:rPr lang="sr-Latn-CS" sz="6400" dirty="0"/>
              <a:t>:</a:t>
            </a:r>
            <a:endParaRPr lang="en-US" sz="6400" dirty="0"/>
          </a:p>
          <a:p>
            <a:pPr>
              <a:buNone/>
            </a:pPr>
            <a:r>
              <a:rPr lang="en-US" sz="6400" dirty="0"/>
              <a:t> </a:t>
            </a:r>
          </a:p>
          <a:p>
            <a:pPr lvl="0"/>
            <a:r>
              <a:rPr lang="en-US" sz="4800" dirty="0" smtClean="0"/>
              <a:t>JP </a:t>
            </a:r>
            <a:r>
              <a:rPr lang="en-US" sz="4800" dirty="0"/>
              <a:t>”</a:t>
            </a:r>
            <a:r>
              <a:rPr lang="en-US" sz="4800" dirty="0" err="1"/>
              <a:t>Elektroprivreda</a:t>
            </a:r>
            <a:r>
              <a:rPr lang="en-US" sz="4800" dirty="0"/>
              <a:t> </a:t>
            </a:r>
            <a:r>
              <a:rPr lang="en-US" sz="4800" dirty="0" err="1"/>
              <a:t>Srbije</a:t>
            </a:r>
            <a:r>
              <a:rPr lang="en-US" sz="4800" dirty="0"/>
              <a:t>” (</a:t>
            </a:r>
            <a:r>
              <a:rPr lang="en-US" sz="4800" dirty="0" err="1"/>
              <a:t>Ministarstvo</a:t>
            </a:r>
            <a:r>
              <a:rPr lang="en-US" sz="4800" dirty="0"/>
              <a:t> </a:t>
            </a:r>
            <a:r>
              <a:rPr lang="en-US" sz="4800" dirty="0" err="1"/>
              <a:t>energetike</a:t>
            </a:r>
            <a:r>
              <a:rPr lang="en-US" sz="4800" dirty="0"/>
              <a:t>, </a:t>
            </a:r>
            <a:r>
              <a:rPr lang="en-US" sz="4800" dirty="0" err="1"/>
              <a:t>razvoja</a:t>
            </a:r>
            <a:r>
              <a:rPr lang="en-US" sz="4800" dirty="0"/>
              <a:t> </a:t>
            </a:r>
            <a:r>
              <a:rPr lang="en-US" sz="4800" dirty="0" err="1"/>
              <a:t>i</a:t>
            </a:r>
            <a:r>
              <a:rPr lang="en-US" sz="4800" dirty="0"/>
              <a:t> </a:t>
            </a:r>
            <a:r>
              <a:rPr lang="en-US" sz="4800" dirty="0" err="1"/>
              <a:t>zaštite</a:t>
            </a:r>
            <a:r>
              <a:rPr lang="en-US" sz="4800" dirty="0"/>
              <a:t> </a:t>
            </a:r>
            <a:r>
              <a:rPr lang="en-US" sz="4800" dirty="0" err="1"/>
              <a:t>životne</a:t>
            </a:r>
            <a:r>
              <a:rPr lang="en-US" sz="4800" dirty="0"/>
              <a:t> </a:t>
            </a:r>
            <a:r>
              <a:rPr lang="en-US" sz="4800" dirty="0" err="1"/>
              <a:t>sredine</a:t>
            </a:r>
            <a:r>
              <a:rPr lang="en-US" sz="4800" dirty="0"/>
              <a:t>)</a:t>
            </a:r>
          </a:p>
          <a:p>
            <a:pPr lvl="0"/>
            <a:r>
              <a:rPr lang="en-US" sz="4800" dirty="0"/>
              <a:t>JP „</a:t>
            </a:r>
            <a:r>
              <a:rPr lang="en-US" sz="4800" dirty="0" err="1"/>
              <a:t>Srbija</a:t>
            </a:r>
            <a:r>
              <a:rPr lang="en-US" sz="4800" dirty="0"/>
              <a:t> gas“ (</a:t>
            </a:r>
            <a:r>
              <a:rPr lang="en-US" sz="4800" dirty="0" err="1"/>
              <a:t>Ministarstvo</a:t>
            </a:r>
            <a:r>
              <a:rPr lang="en-US" sz="4800" dirty="0"/>
              <a:t> </a:t>
            </a:r>
            <a:r>
              <a:rPr lang="en-US" sz="4800" dirty="0" err="1"/>
              <a:t>energetike</a:t>
            </a:r>
            <a:r>
              <a:rPr lang="en-US" sz="4800" dirty="0"/>
              <a:t>, </a:t>
            </a:r>
            <a:r>
              <a:rPr lang="en-US" sz="4800" dirty="0" err="1"/>
              <a:t>razvoja</a:t>
            </a:r>
            <a:r>
              <a:rPr lang="en-US" sz="4800" dirty="0"/>
              <a:t> </a:t>
            </a:r>
            <a:r>
              <a:rPr lang="en-US" sz="4800" dirty="0" err="1"/>
              <a:t>i</a:t>
            </a:r>
            <a:r>
              <a:rPr lang="en-US" sz="4800" dirty="0"/>
              <a:t> </a:t>
            </a:r>
            <a:r>
              <a:rPr lang="en-US" sz="4800" dirty="0" err="1"/>
              <a:t>zaštite</a:t>
            </a:r>
            <a:r>
              <a:rPr lang="en-US" sz="4800" dirty="0"/>
              <a:t> </a:t>
            </a:r>
            <a:r>
              <a:rPr lang="en-US" sz="4800" dirty="0" err="1"/>
              <a:t>životne</a:t>
            </a:r>
            <a:r>
              <a:rPr lang="en-US" sz="4800" dirty="0"/>
              <a:t> </a:t>
            </a:r>
            <a:r>
              <a:rPr lang="en-US" sz="4800" dirty="0" err="1"/>
              <a:t>sredine</a:t>
            </a:r>
            <a:r>
              <a:rPr lang="en-US" sz="4800" dirty="0"/>
              <a:t>)</a:t>
            </a:r>
          </a:p>
          <a:p>
            <a:pPr lvl="0"/>
            <a:r>
              <a:rPr lang="en-US" sz="4800" dirty="0"/>
              <a:t>JP „</a:t>
            </a:r>
            <a:r>
              <a:rPr lang="en-US" sz="4800" dirty="0" err="1"/>
              <a:t>Transnafta</a:t>
            </a:r>
            <a:r>
              <a:rPr lang="en-US" sz="4800" dirty="0"/>
              <a:t>“ (</a:t>
            </a:r>
            <a:r>
              <a:rPr lang="en-US" sz="4800" dirty="0" err="1"/>
              <a:t>Ministarstvo</a:t>
            </a:r>
            <a:r>
              <a:rPr lang="en-US" sz="4800" dirty="0"/>
              <a:t> </a:t>
            </a:r>
            <a:r>
              <a:rPr lang="en-US" sz="4800" dirty="0" err="1"/>
              <a:t>energetike</a:t>
            </a:r>
            <a:r>
              <a:rPr lang="en-US" sz="4800" dirty="0"/>
              <a:t>, </a:t>
            </a:r>
            <a:r>
              <a:rPr lang="en-US" sz="4800" dirty="0" err="1"/>
              <a:t>razvoja</a:t>
            </a:r>
            <a:r>
              <a:rPr lang="en-US" sz="4800" dirty="0"/>
              <a:t> </a:t>
            </a:r>
            <a:r>
              <a:rPr lang="en-US" sz="4800" dirty="0" err="1"/>
              <a:t>i</a:t>
            </a:r>
            <a:r>
              <a:rPr lang="en-US" sz="4800" dirty="0"/>
              <a:t> </a:t>
            </a:r>
            <a:r>
              <a:rPr lang="en-US" sz="4800" dirty="0" err="1"/>
              <a:t>zaštite</a:t>
            </a:r>
            <a:r>
              <a:rPr lang="en-US" sz="4800" dirty="0"/>
              <a:t> </a:t>
            </a:r>
            <a:r>
              <a:rPr lang="en-US" sz="4800" dirty="0" err="1"/>
              <a:t>životne</a:t>
            </a:r>
            <a:r>
              <a:rPr lang="en-US" sz="4800" dirty="0"/>
              <a:t> </a:t>
            </a:r>
            <a:r>
              <a:rPr lang="en-US" sz="4800" dirty="0" err="1"/>
              <a:t>sredine</a:t>
            </a:r>
            <a:r>
              <a:rPr lang="en-US" sz="4800" dirty="0"/>
              <a:t>)</a:t>
            </a:r>
          </a:p>
          <a:p>
            <a:pPr lvl="0"/>
            <a:r>
              <a:rPr lang="en-US" sz="4800" dirty="0"/>
              <a:t>JP „</a:t>
            </a:r>
            <a:r>
              <a:rPr lang="en-US" sz="4800" dirty="0" err="1"/>
              <a:t>Srbijašume</a:t>
            </a:r>
            <a:r>
              <a:rPr lang="en-US" sz="4800" dirty="0"/>
              <a:t>“ (</a:t>
            </a:r>
            <a:r>
              <a:rPr lang="en-US" sz="4800" dirty="0" err="1"/>
              <a:t>Ministarstvo</a:t>
            </a:r>
            <a:r>
              <a:rPr lang="en-US" sz="4800" dirty="0"/>
              <a:t> </a:t>
            </a:r>
            <a:r>
              <a:rPr lang="en-US" sz="4800" dirty="0" err="1"/>
              <a:t>poljoprivrede</a:t>
            </a:r>
            <a:r>
              <a:rPr lang="en-US" sz="4800" dirty="0"/>
              <a:t>, </a:t>
            </a:r>
            <a:r>
              <a:rPr lang="en-US" sz="4800" dirty="0" err="1"/>
              <a:t>šumarstva</a:t>
            </a:r>
            <a:r>
              <a:rPr lang="en-US" sz="4800" dirty="0"/>
              <a:t> </a:t>
            </a:r>
            <a:r>
              <a:rPr lang="en-US" sz="4800" dirty="0" err="1"/>
              <a:t>i</a:t>
            </a:r>
            <a:r>
              <a:rPr lang="en-US" sz="4800" dirty="0"/>
              <a:t> </a:t>
            </a:r>
            <a:r>
              <a:rPr lang="en-US" sz="4800" dirty="0" err="1"/>
              <a:t>vodoprivrede</a:t>
            </a:r>
            <a:r>
              <a:rPr lang="en-US" sz="4800" dirty="0"/>
              <a:t>)</a:t>
            </a:r>
          </a:p>
          <a:p>
            <a:pPr lvl="0"/>
            <a:r>
              <a:rPr lang="en-US" sz="4800" dirty="0" err="1"/>
              <a:t>Javno</a:t>
            </a:r>
            <a:r>
              <a:rPr lang="en-US" sz="4800" dirty="0"/>
              <a:t> </a:t>
            </a:r>
            <a:r>
              <a:rPr lang="en-US" sz="4800" dirty="0" err="1"/>
              <a:t>vodoprivredno</a:t>
            </a:r>
            <a:r>
              <a:rPr lang="en-US" sz="4800" dirty="0"/>
              <a:t> </a:t>
            </a:r>
            <a:r>
              <a:rPr lang="en-US" sz="4800" dirty="0" err="1"/>
              <a:t>preduzeće</a:t>
            </a:r>
            <a:r>
              <a:rPr lang="en-US" sz="4800" dirty="0"/>
              <a:t> „</a:t>
            </a:r>
            <a:r>
              <a:rPr lang="en-US" sz="4800" dirty="0" err="1"/>
              <a:t>Srbijavode</a:t>
            </a:r>
            <a:r>
              <a:rPr lang="en-US" sz="4800" dirty="0"/>
              <a:t>“ (</a:t>
            </a:r>
            <a:r>
              <a:rPr lang="en-US" sz="4800" dirty="0" err="1"/>
              <a:t>Ministarstvo</a:t>
            </a:r>
            <a:r>
              <a:rPr lang="en-US" sz="4800" dirty="0"/>
              <a:t> </a:t>
            </a:r>
            <a:r>
              <a:rPr lang="en-US" sz="4800" dirty="0" err="1"/>
              <a:t>poljoprivrede</a:t>
            </a:r>
            <a:r>
              <a:rPr lang="en-US" sz="4800" dirty="0"/>
              <a:t>, </a:t>
            </a:r>
            <a:r>
              <a:rPr lang="en-US" sz="4800" dirty="0" err="1"/>
              <a:t>šumarstva</a:t>
            </a:r>
            <a:r>
              <a:rPr lang="en-US" sz="4800" dirty="0"/>
              <a:t> </a:t>
            </a:r>
            <a:r>
              <a:rPr lang="en-US" sz="4800" dirty="0" err="1"/>
              <a:t>i</a:t>
            </a:r>
            <a:r>
              <a:rPr lang="en-US" sz="4800" dirty="0"/>
              <a:t> </a:t>
            </a:r>
            <a:r>
              <a:rPr lang="en-US" sz="4800" dirty="0" err="1"/>
              <a:t>vodoprivrede</a:t>
            </a:r>
            <a:r>
              <a:rPr lang="en-US" sz="4800" dirty="0"/>
              <a:t>)</a:t>
            </a:r>
          </a:p>
          <a:p>
            <a:pPr lvl="0"/>
            <a:r>
              <a:rPr lang="en-US" sz="4800" dirty="0"/>
              <a:t>JP „</a:t>
            </a:r>
            <a:r>
              <a:rPr lang="en-US" sz="4800" dirty="0" err="1"/>
              <a:t>Elektromreža</a:t>
            </a:r>
            <a:r>
              <a:rPr lang="en-US" sz="4800" dirty="0"/>
              <a:t> </a:t>
            </a:r>
            <a:r>
              <a:rPr lang="en-US" sz="4800" dirty="0" err="1"/>
              <a:t>Srbije</a:t>
            </a:r>
            <a:r>
              <a:rPr lang="en-US" sz="4800" dirty="0"/>
              <a:t>“ (</a:t>
            </a:r>
            <a:r>
              <a:rPr lang="en-US" sz="4800" dirty="0" err="1"/>
              <a:t>Ministarstvo</a:t>
            </a:r>
            <a:r>
              <a:rPr lang="en-US" sz="4800" dirty="0"/>
              <a:t> </a:t>
            </a:r>
            <a:r>
              <a:rPr lang="en-US" sz="4800" dirty="0" err="1"/>
              <a:t>energetike</a:t>
            </a:r>
            <a:r>
              <a:rPr lang="en-US" sz="4800" dirty="0"/>
              <a:t>, </a:t>
            </a:r>
            <a:r>
              <a:rPr lang="en-US" sz="4800" dirty="0" err="1"/>
              <a:t>razvoja</a:t>
            </a:r>
            <a:r>
              <a:rPr lang="en-US" sz="4800" dirty="0"/>
              <a:t> </a:t>
            </a:r>
            <a:r>
              <a:rPr lang="en-US" sz="4800" dirty="0" err="1"/>
              <a:t>i</a:t>
            </a:r>
            <a:r>
              <a:rPr lang="en-US" sz="4800" dirty="0"/>
              <a:t> </a:t>
            </a:r>
            <a:r>
              <a:rPr lang="en-US" sz="4800" dirty="0" err="1"/>
              <a:t>zaštite</a:t>
            </a:r>
            <a:r>
              <a:rPr lang="en-US" sz="4800" dirty="0"/>
              <a:t> </a:t>
            </a:r>
            <a:r>
              <a:rPr lang="en-US" sz="4800" dirty="0" err="1"/>
              <a:t>životne</a:t>
            </a:r>
            <a:r>
              <a:rPr lang="en-US" sz="4800" dirty="0"/>
              <a:t> </a:t>
            </a:r>
            <a:r>
              <a:rPr lang="en-US" sz="4800" dirty="0" err="1"/>
              <a:t>sredine</a:t>
            </a:r>
            <a:r>
              <a:rPr lang="en-US" sz="4800" dirty="0"/>
              <a:t>)</a:t>
            </a:r>
          </a:p>
          <a:p>
            <a:pPr lvl="0"/>
            <a:r>
              <a:rPr lang="en-US" sz="4800" dirty="0"/>
              <a:t>JP „</a:t>
            </a:r>
            <a:r>
              <a:rPr lang="en-US" sz="4800" dirty="0" err="1"/>
              <a:t>Službeni</a:t>
            </a:r>
            <a:r>
              <a:rPr lang="en-US" sz="4800" dirty="0"/>
              <a:t> </a:t>
            </a:r>
            <a:r>
              <a:rPr lang="en-US" sz="4800" dirty="0" err="1"/>
              <a:t>glasnik</a:t>
            </a:r>
            <a:r>
              <a:rPr lang="en-US" sz="4800" dirty="0"/>
              <a:t>“ (</a:t>
            </a:r>
            <a:r>
              <a:rPr lang="en-US" sz="4800" dirty="0" err="1"/>
              <a:t>Republički</a:t>
            </a:r>
            <a:r>
              <a:rPr lang="en-US" sz="4800" dirty="0"/>
              <a:t> </a:t>
            </a:r>
            <a:r>
              <a:rPr lang="en-US" sz="4800" dirty="0" err="1"/>
              <a:t>sekretarijat</a:t>
            </a:r>
            <a:r>
              <a:rPr lang="en-US" sz="4800" dirty="0"/>
              <a:t> </a:t>
            </a:r>
            <a:r>
              <a:rPr lang="en-US" sz="4800" dirty="0" err="1"/>
              <a:t>za</a:t>
            </a:r>
            <a:r>
              <a:rPr lang="en-US" sz="4800" dirty="0"/>
              <a:t> </a:t>
            </a:r>
            <a:r>
              <a:rPr lang="en-US" sz="4800" dirty="0" err="1"/>
              <a:t>zakonodavstvo</a:t>
            </a:r>
            <a:r>
              <a:rPr lang="en-US" sz="4800" dirty="0"/>
              <a:t>)</a:t>
            </a:r>
          </a:p>
          <a:p>
            <a:pPr lvl="0"/>
            <a:r>
              <a:rPr lang="en-US" sz="4800" dirty="0"/>
              <a:t>JP „</a:t>
            </a:r>
            <a:r>
              <a:rPr lang="en-US" sz="4800" dirty="0" err="1"/>
              <a:t>Železnice</a:t>
            </a:r>
            <a:r>
              <a:rPr lang="en-US" sz="4800" dirty="0"/>
              <a:t> </a:t>
            </a:r>
            <a:r>
              <a:rPr lang="en-US" sz="4800" dirty="0" err="1"/>
              <a:t>Srbije</a:t>
            </a:r>
            <a:r>
              <a:rPr lang="en-US" sz="4800" dirty="0"/>
              <a:t>“ (</a:t>
            </a:r>
            <a:r>
              <a:rPr lang="en-US" sz="4800" dirty="0" err="1"/>
              <a:t>Ministarstvo</a:t>
            </a:r>
            <a:r>
              <a:rPr lang="en-US" sz="4800" dirty="0"/>
              <a:t> </a:t>
            </a:r>
            <a:r>
              <a:rPr lang="en-US" sz="4800" dirty="0" err="1"/>
              <a:t>saobraćaja</a:t>
            </a:r>
            <a:r>
              <a:rPr lang="en-US" sz="4800" dirty="0"/>
              <a:t>)</a:t>
            </a:r>
          </a:p>
          <a:p>
            <a:pPr lvl="0"/>
            <a:r>
              <a:rPr lang="en-US" sz="4800" dirty="0"/>
              <a:t>JP „</a:t>
            </a:r>
            <a:r>
              <a:rPr lang="en-US" sz="4800" dirty="0" err="1"/>
              <a:t>Putevi</a:t>
            </a:r>
            <a:r>
              <a:rPr lang="en-US" sz="4800" dirty="0"/>
              <a:t> </a:t>
            </a:r>
            <a:r>
              <a:rPr lang="en-US" sz="4800" dirty="0" err="1"/>
              <a:t>Srbije</a:t>
            </a:r>
            <a:r>
              <a:rPr lang="en-US" sz="4800" dirty="0"/>
              <a:t>“ (</a:t>
            </a:r>
            <a:r>
              <a:rPr lang="en-US" sz="4800" dirty="0" err="1"/>
              <a:t>Ministarstvo</a:t>
            </a:r>
            <a:r>
              <a:rPr lang="en-US" sz="4800" dirty="0"/>
              <a:t> </a:t>
            </a:r>
            <a:r>
              <a:rPr lang="en-US" sz="4800" dirty="0" err="1"/>
              <a:t>saobraćaja</a:t>
            </a:r>
            <a:r>
              <a:rPr lang="en-US" sz="4800" dirty="0"/>
              <a:t>)</a:t>
            </a:r>
          </a:p>
          <a:p>
            <a:pPr lvl="0"/>
            <a:r>
              <a:rPr lang="en-US" sz="4800" dirty="0" err="1"/>
              <a:t>Javno</a:t>
            </a:r>
            <a:r>
              <a:rPr lang="en-US" sz="4800" dirty="0"/>
              <a:t> </a:t>
            </a:r>
            <a:r>
              <a:rPr lang="en-US" sz="4800" dirty="0" err="1"/>
              <a:t>preduzeće</a:t>
            </a:r>
            <a:r>
              <a:rPr lang="en-US" sz="4800" dirty="0"/>
              <a:t> PTT </a:t>
            </a:r>
            <a:r>
              <a:rPr lang="en-US" sz="4800" dirty="0" err="1"/>
              <a:t>saobraćaja</a:t>
            </a:r>
            <a:r>
              <a:rPr lang="en-US" sz="4800" dirty="0"/>
              <a:t> „</a:t>
            </a:r>
            <a:r>
              <a:rPr lang="en-US" sz="4800" dirty="0" err="1"/>
              <a:t>Srbija</a:t>
            </a:r>
            <a:r>
              <a:rPr lang="en-US" sz="4800" dirty="0"/>
              <a:t>“ (</a:t>
            </a:r>
            <a:r>
              <a:rPr lang="en-US" sz="4800" dirty="0" err="1"/>
              <a:t>Ministarstvo</a:t>
            </a:r>
            <a:r>
              <a:rPr lang="en-US" sz="4800" dirty="0"/>
              <a:t> </a:t>
            </a:r>
            <a:r>
              <a:rPr lang="en-US" sz="4800" dirty="0" err="1"/>
              <a:t>spoljne</a:t>
            </a:r>
            <a:r>
              <a:rPr lang="en-US" sz="4800" dirty="0"/>
              <a:t> </a:t>
            </a:r>
            <a:r>
              <a:rPr lang="en-US" sz="4800" dirty="0" err="1"/>
              <a:t>i</a:t>
            </a:r>
            <a:r>
              <a:rPr lang="en-US" sz="4800" dirty="0"/>
              <a:t> </a:t>
            </a:r>
            <a:r>
              <a:rPr lang="en-US" sz="4800" dirty="0" err="1"/>
              <a:t>unutrašnje</a:t>
            </a:r>
            <a:r>
              <a:rPr lang="en-US" sz="4800" dirty="0"/>
              <a:t> </a:t>
            </a:r>
            <a:r>
              <a:rPr lang="en-US" sz="4800" dirty="0" err="1"/>
              <a:t>trgovine</a:t>
            </a:r>
            <a:r>
              <a:rPr lang="en-US" sz="4800" dirty="0"/>
              <a:t> </a:t>
            </a:r>
            <a:r>
              <a:rPr lang="en-US" sz="4800" dirty="0" err="1"/>
              <a:t>i</a:t>
            </a:r>
            <a:r>
              <a:rPr lang="en-US" sz="4800" dirty="0"/>
              <a:t> </a:t>
            </a:r>
            <a:r>
              <a:rPr lang="en-US" sz="4800" dirty="0" err="1"/>
              <a:t>telekomunikacija</a:t>
            </a:r>
            <a:r>
              <a:rPr lang="en-US" sz="4800" dirty="0"/>
              <a:t>)</a:t>
            </a:r>
          </a:p>
          <a:p>
            <a:pPr lvl="0"/>
            <a:r>
              <a:rPr lang="en-US" sz="4800" dirty="0" err="1"/>
              <a:t>Javno</a:t>
            </a:r>
            <a:r>
              <a:rPr lang="en-US" sz="4800" dirty="0"/>
              <a:t> </a:t>
            </a:r>
            <a:r>
              <a:rPr lang="en-US" sz="4800" dirty="0" err="1"/>
              <a:t>preduzeće</a:t>
            </a:r>
            <a:r>
              <a:rPr lang="en-US" sz="4800" dirty="0"/>
              <a:t> </a:t>
            </a:r>
            <a:r>
              <a:rPr lang="en-US" sz="4800" dirty="0" err="1"/>
              <a:t>za</a:t>
            </a:r>
            <a:r>
              <a:rPr lang="en-US" sz="4800" dirty="0"/>
              <a:t> </a:t>
            </a:r>
            <a:r>
              <a:rPr lang="en-US" sz="4800" dirty="0" err="1"/>
              <a:t>skloništa</a:t>
            </a:r>
            <a:r>
              <a:rPr lang="en-US" sz="4800" dirty="0"/>
              <a:t> (</a:t>
            </a:r>
            <a:r>
              <a:rPr lang="en-US" sz="4800" dirty="0" err="1"/>
              <a:t>Ministarstvo</a:t>
            </a:r>
            <a:r>
              <a:rPr lang="en-US" sz="4800" dirty="0"/>
              <a:t> </a:t>
            </a:r>
            <a:r>
              <a:rPr lang="en-US" sz="4800" dirty="0" err="1"/>
              <a:t>unutrašnjih</a:t>
            </a:r>
            <a:r>
              <a:rPr lang="en-US" sz="4800" dirty="0"/>
              <a:t> </a:t>
            </a:r>
            <a:r>
              <a:rPr lang="en-US" sz="4800" dirty="0" err="1"/>
              <a:t>poslova</a:t>
            </a:r>
            <a:r>
              <a:rPr lang="en-US" sz="4800" dirty="0"/>
              <a:t>)</a:t>
            </a:r>
          </a:p>
          <a:p>
            <a:pPr lvl="0"/>
            <a:r>
              <a:rPr lang="en-US" sz="4800" dirty="0" err="1"/>
              <a:t>Javno</a:t>
            </a:r>
            <a:r>
              <a:rPr lang="en-US" sz="4800" dirty="0"/>
              <a:t> </a:t>
            </a:r>
            <a:r>
              <a:rPr lang="en-US" sz="4800" dirty="0" err="1"/>
              <a:t>preduzeće</a:t>
            </a:r>
            <a:r>
              <a:rPr lang="en-US" sz="4800" dirty="0"/>
              <a:t> </a:t>
            </a:r>
            <a:r>
              <a:rPr lang="en-US" sz="4800" dirty="0" err="1"/>
              <a:t>za</a:t>
            </a:r>
            <a:r>
              <a:rPr lang="en-US" sz="4800" dirty="0"/>
              <a:t> </a:t>
            </a:r>
            <a:r>
              <a:rPr lang="en-US" sz="4800" dirty="0" err="1"/>
              <a:t>skijališta</a:t>
            </a:r>
            <a:r>
              <a:rPr lang="en-US" sz="4800" dirty="0"/>
              <a:t> (</a:t>
            </a:r>
            <a:r>
              <a:rPr lang="en-US" sz="4800" dirty="0" err="1"/>
              <a:t>Ministarstvo</a:t>
            </a:r>
            <a:r>
              <a:rPr lang="en-US" sz="4800" dirty="0"/>
              <a:t> </a:t>
            </a:r>
            <a:r>
              <a:rPr lang="en-US" sz="4800" dirty="0" err="1"/>
              <a:t>finansija</a:t>
            </a:r>
            <a:r>
              <a:rPr lang="en-US" sz="4800" dirty="0"/>
              <a:t> </a:t>
            </a:r>
            <a:r>
              <a:rPr lang="en-US" sz="4800" dirty="0" err="1"/>
              <a:t>i</a:t>
            </a:r>
            <a:r>
              <a:rPr lang="en-US" sz="4800" dirty="0"/>
              <a:t> </a:t>
            </a:r>
            <a:r>
              <a:rPr lang="en-US" sz="4800" dirty="0" err="1"/>
              <a:t>privrede</a:t>
            </a:r>
            <a:r>
              <a:rPr lang="en-US" sz="4800" dirty="0"/>
              <a:t>)</a:t>
            </a:r>
          </a:p>
          <a:p>
            <a:pPr lvl="0"/>
            <a:r>
              <a:rPr lang="en-US" sz="4800" dirty="0"/>
              <a:t>JP “</a:t>
            </a:r>
            <a:r>
              <a:rPr lang="en-US" sz="4800" dirty="0" err="1"/>
              <a:t>Zavod</a:t>
            </a:r>
            <a:r>
              <a:rPr lang="en-US" sz="4800" dirty="0"/>
              <a:t> </a:t>
            </a:r>
            <a:r>
              <a:rPr lang="en-US" sz="4800" dirty="0" err="1"/>
              <a:t>za</a:t>
            </a:r>
            <a:r>
              <a:rPr lang="en-US" sz="4800" dirty="0"/>
              <a:t> </a:t>
            </a:r>
            <a:r>
              <a:rPr lang="en-US" sz="4800" dirty="0" err="1"/>
              <a:t>udžbenike</a:t>
            </a:r>
            <a:r>
              <a:rPr lang="en-US" sz="4800" dirty="0"/>
              <a:t>“ (</a:t>
            </a:r>
            <a:r>
              <a:rPr lang="en-US" sz="4800" dirty="0" err="1"/>
              <a:t>Ministarstvo</a:t>
            </a:r>
            <a:r>
              <a:rPr lang="en-US" sz="4800" dirty="0"/>
              <a:t> </a:t>
            </a:r>
            <a:r>
              <a:rPr lang="en-US" sz="4800" dirty="0" err="1"/>
              <a:t>kulture</a:t>
            </a:r>
            <a:r>
              <a:rPr lang="en-US" sz="4800" dirty="0"/>
              <a:t> </a:t>
            </a:r>
            <a:r>
              <a:rPr lang="en-US" sz="4800" dirty="0" err="1"/>
              <a:t>i</a:t>
            </a:r>
            <a:r>
              <a:rPr lang="en-US" sz="4800" dirty="0"/>
              <a:t> </a:t>
            </a:r>
            <a:r>
              <a:rPr lang="en-US" sz="4800" dirty="0" err="1"/>
              <a:t>informisanja</a:t>
            </a:r>
            <a:r>
              <a:rPr lang="en-US" sz="4800" dirty="0"/>
              <a:t>)</a:t>
            </a:r>
          </a:p>
          <a:p>
            <a:pPr lvl="0"/>
            <a:r>
              <a:rPr lang="en-US" sz="4800" dirty="0"/>
              <a:t>JP </a:t>
            </a:r>
            <a:r>
              <a:rPr lang="en-US" sz="4800" dirty="0" err="1"/>
              <a:t>Nacionalni</a:t>
            </a:r>
            <a:r>
              <a:rPr lang="en-US" sz="4800" dirty="0"/>
              <a:t> park "</a:t>
            </a:r>
            <a:r>
              <a:rPr lang="en-US" sz="4800" dirty="0" err="1"/>
              <a:t>Fruška</a:t>
            </a:r>
            <a:r>
              <a:rPr lang="en-US" sz="4800" dirty="0"/>
              <a:t> </a:t>
            </a:r>
            <a:r>
              <a:rPr lang="en-US" sz="4800" dirty="0" err="1"/>
              <a:t>gora</a:t>
            </a:r>
            <a:r>
              <a:rPr lang="en-US" sz="4800" dirty="0"/>
              <a:t>" (</a:t>
            </a:r>
            <a:r>
              <a:rPr lang="en-US" sz="4800" dirty="0" err="1"/>
              <a:t>Ministarstvo</a:t>
            </a:r>
            <a:r>
              <a:rPr lang="en-US" sz="4800" dirty="0"/>
              <a:t> </a:t>
            </a:r>
            <a:r>
              <a:rPr lang="en-US" sz="4800" dirty="0" err="1"/>
              <a:t>finansija</a:t>
            </a:r>
            <a:r>
              <a:rPr lang="en-US" sz="4800" dirty="0"/>
              <a:t> </a:t>
            </a:r>
            <a:r>
              <a:rPr lang="en-US" sz="4800" dirty="0" err="1"/>
              <a:t>i</a:t>
            </a:r>
            <a:r>
              <a:rPr lang="en-US" sz="4800" dirty="0"/>
              <a:t> </a:t>
            </a:r>
            <a:r>
              <a:rPr lang="en-US" sz="4800" dirty="0" err="1"/>
              <a:t>privrede</a:t>
            </a:r>
            <a:r>
              <a:rPr lang="en-US" sz="4800" dirty="0"/>
              <a:t>)</a:t>
            </a:r>
          </a:p>
          <a:p>
            <a:pPr lvl="0"/>
            <a:r>
              <a:rPr lang="en-US" sz="4800" dirty="0" err="1"/>
              <a:t>Javni</a:t>
            </a:r>
            <a:r>
              <a:rPr lang="en-US" sz="4800" dirty="0"/>
              <a:t> </a:t>
            </a:r>
            <a:r>
              <a:rPr lang="en-US" sz="4800" dirty="0" err="1"/>
              <a:t>preduzeće</a:t>
            </a:r>
            <a:r>
              <a:rPr lang="en-US" sz="4800" dirty="0"/>
              <a:t> „</a:t>
            </a:r>
            <a:r>
              <a:rPr lang="en-US" sz="4800" dirty="0" err="1"/>
              <a:t>Nuklearni</a:t>
            </a:r>
            <a:r>
              <a:rPr lang="en-US" sz="4800" dirty="0"/>
              <a:t> </a:t>
            </a:r>
            <a:r>
              <a:rPr lang="en-US" sz="4800" dirty="0" err="1"/>
              <a:t>objekti</a:t>
            </a:r>
            <a:r>
              <a:rPr lang="en-US" sz="4800" dirty="0"/>
              <a:t> </a:t>
            </a:r>
            <a:r>
              <a:rPr lang="en-US" sz="4800" dirty="0" err="1"/>
              <a:t>Srbije</a:t>
            </a:r>
            <a:r>
              <a:rPr lang="en-US" sz="4800" dirty="0"/>
              <a:t>“ (</a:t>
            </a:r>
            <a:r>
              <a:rPr lang="en-US" sz="4800" dirty="0" err="1"/>
              <a:t>Ministarstvo</a:t>
            </a:r>
            <a:r>
              <a:rPr lang="en-US" sz="4800" dirty="0"/>
              <a:t> </a:t>
            </a:r>
            <a:r>
              <a:rPr lang="en-US" sz="4800" dirty="0" err="1"/>
              <a:t>prosvete</a:t>
            </a:r>
            <a:r>
              <a:rPr lang="en-US" sz="4800" dirty="0"/>
              <a:t> </a:t>
            </a:r>
            <a:r>
              <a:rPr lang="en-US" sz="4800" dirty="0" err="1"/>
              <a:t>i</a:t>
            </a:r>
            <a:r>
              <a:rPr lang="en-US" sz="4800" dirty="0"/>
              <a:t> </a:t>
            </a:r>
            <a:r>
              <a:rPr lang="en-US" sz="4800" dirty="0" err="1"/>
              <a:t>nauke</a:t>
            </a:r>
            <a:r>
              <a:rPr lang="en-US" sz="4800" dirty="0"/>
              <a:t>)</a:t>
            </a:r>
          </a:p>
          <a:p>
            <a:pPr lvl="0"/>
            <a:r>
              <a:rPr lang="en-US" sz="4800" dirty="0"/>
              <a:t>JP </a:t>
            </a:r>
            <a:r>
              <a:rPr lang="en-US" sz="4800" dirty="0" err="1"/>
              <a:t>za</a:t>
            </a:r>
            <a:r>
              <a:rPr lang="en-US" sz="4800" dirty="0"/>
              <a:t> </a:t>
            </a:r>
            <a:r>
              <a:rPr lang="en-US" sz="4800" dirty="0" err="1"/>
              <a:t>razvoj</a:t>
            </a:r>
            <a:r>
              <a:rPr lang="en-US" sz="4800" dirty="0"/>
              <a:t> </a:t>
            </a:r>
            <a:r>
              <a:rPr lang="en-US" sz="4800" dirty="0" err="1"/>
              <a:t>i</a:t>
            </a:r>
            <a:r>
              <a:rPr lang="en-US" sz="4800" dirty="0"/>
              <a:t> </a:t>
            </a:r>
            <a:r>
              <a:rPr lang="en-US" sz="4800" dirty="0" err="1"/>
              <a:t>unapređenje</a:t>
            </a:r>
            <a:r>
              <a:rPr lang="en-US" sz="4800" dirty="0"/>
              <a:t> </a:t>
            </a:r>
            <a:r>
              <a:rPr lang="en-US" sz="4800" dirty="0" err="1"/>
              <a:t>informisanja</a:t>
            </a:r>
            <a:r>
              <a:rPr lang="en-US" sz="4800" dirty="0"/>
              <a:t> </a:t>
            </a:r>
            <a:r>
              <a:rPr lang="en-US" sz="4800" dirty="0" err="1"/>
              <a:t>putem</a:t>
            </a:r>
            <a:r>
              <a:rPr lang="en-US" sz="4800" dirty="0"/>
              <a:t> </a:t>
            </a:r>
            <a:r>
              <a:rPr lang="en-US" sz="4800" dirty="0" err="1"/>
              <a:t>elektronskih</a:t>
            </a:r>
            <a:r>
              <a:rPr lang="en-US" sz="4800" dirty="0"/>
              <a:t> </a:t>
            </a:r>
            <a:r>
              <a:rPr lang="en-US" sz="4800" dirty="0" err="1"/>
              <a:t>medija</a:t>
            </a:r>
            <a:r>
              <a:rPr lang="en-US" sz="4800" dirty="0"/>
              <a:t> </a:t>
            </a:r>
            <a:r>
              <a:rPr lang="en-US" sz="4800" dirty="0" err="1"/>
              <a:t>na</a:t>
            </a:r>
            <a:r>
              <a:rPr lang="en-US" sz="4800" dirty="0"/>
              <a:t> </a:t>
            </a:r>
            <a:r>
              <a:rPr lang="en-US" sz="4800" dirty="0" err="1"/>
              <a:t>srpskom</a:t>
            </a:r>
            <a:r>
              <a:rPr lang="en-US" sz="4800" dirty="0"/>
              <a:t> </a:t>
            </a:r>
            <a:r>
              <a:rPr lang="en-US" sz="4800" dirty="0" err="1"/>
              <a:t>jeziku</a:t>
            </a:r>
            <a:r>
              <a:rPr lang="en-US" sz="4800" dirty="0"/>
              <a:t> u AP Kosovo </a:t>
            </a:r>
            <a:r>
              <a:rPr lang="en-US" sz="4800" dirty="0" err="1"/>
              <a:t>i</a:t>
            </a:r>
            <a:r>
              <a:rPr lang="en-US" sz="4800" dirty="0"/>
              <a:t> </a:t>
            </a:r>
            <a:r>
              <a:rPr lang="en-US" sz="4800" dirty="0" err="1"/>
              <a:t>Metohija</a:t>
            </a:r>
            <a:r>
              <a:rPr lang="en-US" sz="4800" dirty="0"/>
              <a:t> „</a:t>
            </a:r>
            <a:r>
              <a:rPr lang="en-US" sz="4800" dirty="0" err="1"/>
              <a:t>Mreža</a:t>
            </a:r>
            <a:r>
              <a:rPr lang="en-US" sz="4800" dirty="0"/>
              <a:t> most“ (</a:t>
            </a:r>
            <a:r>
              <a:rPr lang="en-US" sz="4800" dirty="0" err="1"/>
              <a:t>Ministarstvo</a:t>
            </a:r>
            <a:r>
              <a:rPr lang="en-US" sz="4800" dirty="0"/>
              <a:t> </a:t>
            </a:r>
            <a:r>
              <a:rPr lang="en-US" sz="4800" dirty="0" err="1"/>
              <a:t>kulture</a:t>
            </a:r>
            <a:r>
              <a:rPr lang="en-US" sz="4800" dirty="0"/>
              <a:t> </a:t>
            </a:r>
            <a:r>
              <a:rPr lang="en-US" sz="4800" dirty="0" err="1"/>
              <a:t>i</a:t>
            </a:r>
            <a:r>
              <a:rPr lang="en-US" sz="4800" dirty="0"/>
              <a:t> </a:t>
            </a:r>
            <a:r>
              <a:rPr lang="en-US" sz="4800" dirty="0" err="1"/>
              <a:t>informisanja</a:t>
            </a:r>
            <a:r>
              <a:rPr lang="en-US" sz="4800" dirty="0"/>
              <a:t>)</a:t>
            </a:r>
          </a:p>
          <a:p>
            <a:pPr lvl="0"/>
            <a:r>
              <a:rPr lang="en-US" sz="4800" dirty="0"/>
              <a:t>JP </a:t>
            </a:r>
            <a:r>
              <a:rPr lang="en-US" sz="4800" dirty="0" err="1"/>
              <a:t>Jugoimport</a:t>
            </a:r>
            <a:r>
              <a:rPr lang="en-US" sz="4800" dirty="0"/>
              <a:t> SDPR (</a:t>
            </a:r>
            <a:r>
              <a:rPr lang="en-US" sz="4800" dirty="0" err="1"/>
              <a:t>Ministarstvo</a:t>
            </a:r>
            <a:r>
              <a:rPr lang="en-US" sz="4800" dirty="0"/>
              <a:t> </a:t>
            </a:r>
            <a:r>
              <a:rPr lang="en-US" sz="4800" dirty="0" err="1"/>
              <a:t>odbrane</a:t>
            </a:r>
            <a:r>
              <a:rPr lang="en-US" sz="4800" dirty="0"/>
              <a:t>)</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1143000"/>
          </a:xfrm>
        </p:spPr>
        <p:txBody>
          <a:bodyPr/>
          <a:lstStyle/>
          <a:p>
            <a:pPr algn="ctr"/>
            <a:r>
              <a:rPr lang="sr-Latn-CS" dirty="0" smtClean="0"/>
              <a:t>Osnivačka i interna akta</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err="1"/>
              <a:t>Zakon</a:t>
            </a:r>
            <a:r>
              <a:rPr lang="en-GB" dirty="0"/>
              <a:t> </a:t>
            </a:r>
            <a:r>
              <a:rPr lang="en-GB" dirty="0" err="1"/>
              <a:t>je</a:t>
            </a:r>
            <a:r>
              <a:rPr lang="en-GB" dirty="0"/>
              <a:t> </a:t>
            </a:r>
            <a:r>
              <a:rPr lang="en-GB" dirty="0" err="1"/>
              <a:t>predvideo</a:t>
            </a:r>
            <a:r>
              <a:rPr lang="en-GB" dirty="0"/>
              <a:t> </a:t>
            </a:r>
            <a:r>
              <a:rPr lang="en-GB" dirty="0" err="1"/>
              <a:t>da</a:t>
            </a:r>
            <a:r>
              <a:rPr lang="en-GB" dirty="0"/>
              <a:t> </a:t>
            </a:r>
            <a:r>
              <a:rPr lang="en-GB" dirty="0" err="1"/>
              <a:t>osniva</a:t>
            </a:r>
            <a:r>
              <a:rPr lang="en-US" sz="2300" dirty="0"/>
              <a:t>č</a:t>
            </a:r>
            <a:r>
              <a:rPr lang="en-GB" dirty="0" err="1"/>
              <a:t>i</a:t>
            </a:r>
            <a:r>
              <a:rPr lang="en-GB" dirty="0"/>
              <a:t> </a:t>
            </a:r>
            <a:r>
              <a:rPr lang="en-GB" dirty="0" err="1"/>
              <a:t>javnih</a:t>
            </a:r>
            <a:r>
              <a:rPr lang="en-GB" dirty="0"/>
              <a:t> </a:t>
            </a:r>
            <a:r>
              <a:rPr lang="en-GB" dirty="0" err="1"/>
              <a:t>preduze</a:t>
            </a:r>
            <a:r>
              <a:rPr lang="en-US" dirty="0"/>
              <a:t>ć</a:t>
            </a:r>
            <a:r>
              <a:rPr lang="en-GB" dirty="0"/>
              <a:t>a </a:t>
            </a:r>
            <a:r>
              <a:rPr lang="en-GB" dirty="0" err="1"/>
              <a:t>usklade</a:t>
            </a:r>
            <a:r>
              <a:rPr lang="en-GB" dirty="0"/>
              <a:t> </a:t>
            </a:r>
            <a:r>
              <a:rPr lang="en-GB" dirty="0" err="1"/>
              <a:t>osniva</a:t>
            </a:r>
            <a:r>
              <a:rPr lang="en-US" dirty="0"/>
              <a:t>č</a:t>
            </a:r>
            <a:r>
              <a:rPr lang="en-GB" dirty="0"/>
              <a:t>ka </a:t>
            </a:r>
            <a:r>
              <a:rPr lang="en-GB" dirty="0" err="1"/>
              <a:t>akta</a:t>
            </a:r>
            <a:r>
              <a:rPr lang="en-GB" dirty="0"/>
              <a:t> </a:t>
            </a:r>
            <a:r>
              <a:rPr lang="en-GB" dirty="0" err="1"/>
              <a:t>tih</a:t>
            </a:r>
            <a:r>
              <a:rPr lang="en-GB" dirty="0"/>
              <a:t> </a:t>
            </a:r>
            <a:r>
              <a:rPr lang="en-GB" dirty="0" err="1"/>
              <a:t>preduze</a:t>
            </a:r>
            <a:r>
              <a:rPr lang="en-US" dirty="0"/>
              <a:t>ć</a:t>
            </a:r>
            <a:r>
              <a:rPr lang="en-GB" dirty="0"/>
              <a:t>a </a:t>
            </a:r>
            <a:r>
              <a:rPr lang="en-GB" dirty="0" err="1"/>
              <a:t>sa</a:t>
            </a:r>
            <a:r>
              <a:rPr lang="en-GB" dirty="0"/>
              <a:t> </a:t>
            </a:r>
            <a:r>
              <a:rPr lang="en-GB" dirty="0" err="1"/>
              <a:t>odredbama</a:t>
            </a:r>
            <a:r>
              <a:rPr lang="en-GB" dirty="0"/>
              <a:t> </a:t>
            </a:r>
            <a:r>
              <a:rPr lang="en-GB" dirty="0" err="1"/>
              <a:t>zakona</a:t>
            </a:r>
            <a:r>
              <a:rPr lang="en-GB" dirty="0"/>
              <a:t> u </a:t>
            </a:r>
            <a:r>
              <a:rPr lang="en-GB" dirty="0" err="1"/>
              <a:t>roku</a:t>
            </a:r>
            <a:r>
              <a:rPr lang="en-GB" dirty="0"/>
              <a:t> </a:t>
            </a:r>
            <a:r>
              <a:rPr lang="en-GB" dirty="0" err="1"/>
              <a:t>od</a:t>
            </a:r>
            <a:r>
              <a:rPr lang="en-GB" dirty="0"/>
              <a:t> </a:t>
            </a:r>
            <a:r>
              <a:rPr lang="en-GB" dirty="0" err="1"/>
              <a:t>dva</a:t>
            </a:r>
            <a:r>
              <a:rPr lang="en-GB" dirty="0"/>
              <a:t> </a:t>
            </a:r>
            <a:r>
              <a:rPr lang="en-GB" dirty="0" err="1"/>
              <a:t>meseca</a:t>
            </a:r>
            <a:r>
              <a:rPr lang="en-GB" dirty="0"/>
              <a:t> </a:t>
            </a:r>
            <a:r>
              <a:rPr lang="en-GB" dirty="0" err="1"/>
              <a:t>od</a:t>
            </a:r>
            <a:r>
              <a:rPr lang="en-GB" dirty="0"/>
              <a:t> </a:t>
            </a:r>
            <a:r>
              <a:rPr lang="en-GB" dirty="0" err="1"/>
              <a:t>dana</a:t>
            </a:r>
            <a:r>
              <a:rPr lang="en-GB" dirty="0"/>
              <a:t> </a:t>
            </a:r>
            <a:r>
              <a:rPr lang="en-GB" dirty="0" err="1"/>
              <a:t>stupanja</a:t>
            </a:r>
            <a:r>
              <a:rPr lang="en-GB" dirty="0"/>
              <a:t> </a:t>
            </a:r>
            <a:r>
              <a:rPr lang="en-GB" dirty="0" err="1"/>
              <a:t>na</a:t>
            </a:r>
            <a:r>
              <a:rPr lang="en-GB" dirty="0"/>
              <a:t> </a:t>
            </a:r>
            <a:r>
              <a:rPr lang="en-GB" dirty="0" err="1"/>
              <a:t>snagu</a:t>
            </a:r>
            <a:r>
              <a:rPr lang="en-GB" dirty="0"/>
              <a:t> </a:t>
            </a:r>
            <a:r>
              <a:rPr lang="en-GB" dirty="0" err="1"/>
              <a:t>zakona</a:t>
            </a:r>
            <a:r>
              <a:rPr lang="en-US" dirty="0"/>
              <a:t>. </a:t>
            </a:r>
          </a:p>
          <a:p>
            <a:r>
              <a:rPr lang="en-US" b="1" dirty="0"/>
              <a:t>Ni u </a:t>
            </a:r>
            <a:r>
              <a:rPr lang="en-US" b="1" dirty="0" err="1"/>
              <a:t>jednom</a:t>
            </a:r>
            <a:r>
              <a:rPr lang="en-US" b="1" dirty="0"/>
              <a:t> </a:t>
            </a:r>
            <a:r>
              <a:rPr lang="en-US" b="1" dirty="0" err="1"/>
              <a:t>od</a:t>
            </a:r>
            <a:r>
              <a:rPr lang="en-US" b="1" dirty="0"/>
              <a:t> 17 </a:t>
            </a:r>
            <a:r>
              <a:rPr lang="en-US" b="1" dirty="0" err="1"/>
              <a:t>slučajeva</a:t>
            </a:r>
            <a:r>
              <a:rPr lang="en-US" b="1" dirty="0"/>
              <a:t> to </a:t>
            </a:r>
            <a:r>
              <a:rPr lang="en-US" b="1" dirty="0" err="1"/>
              <a:t>nije</a:t>
            </a:r>
            <a:r>
              <a:rPr lang="en-US" b="1" dirty="0"/>
              <a:t> </a:t>
            </a:r>
            <a:r>
              <a:rPr lang="en-US" b="1" dirty="0" err="1"/>
              <a:t>ura</a:t>
            </a:r>
            <a:r>
              <a:rPr lang="en-US" dirty="0" err="1"/>
              <a:t>đ</a:t>
            </a:r>
            <a:r>
              <a:rPr lang="en-US" b="1" dirty="0" err="1"/>
              <a:t>eno</a:t>
            </a:r>
            <a:r>
              <a:rPr lang="en-US" b="1" dirty="0"/>
              <a:t> u </a:t>
            </a:r>
            <a:r>
              <a:rPr lang="en-US" b="1" dirty="0" err="1"/>
              <a:t>roku</a:t>
            </a:r>
            <a:r>
              <a:rPr lang="en-US" b="1" dirty="0"/>
              <a:t>, </a:t>
            </a:r>
            <a:r>
              <a:rPr lang="en-US" b="1" dirty="0" err="1"/>
              <a:t>odnosno</a:t>
            </a:r>
            <a:r>
              <a:rPr lang="en-US" b="1" dirty="0"/>
              <a:t> do 25. </a:t>
            </a:r>
            <a:r>
              <a:rPr lang="en-US" b="1" dirty="0" err="1"/>
              <a:t>februara</a:t>
            </a:r>
            <a:r>
              <a:rPr lang="en-US" b="1" dirty="0"/>
              <a:t> 2013. </a:t>
            </a:r>
            <a:r>
              <a:rPr lang="en-US" b="1" dirty="0" err="1"/>
              <a:t>godine</a:t>
            </a:r>
            <a:r>
              <a:rPr lang="en-US" b="1" dirty="0"/>
              <a:t>. Do 3. </a:t>
            </a:r>
            <a:r>
              <a:rPr lang="en-US" b="1" dirty="0" err="1"/>
              <a:t>septembra</a:t>
            </a:r>
            <a:r>
              <a:rPr lang="en-US" b="1" dirty="0"/>
              <a:t> u </a:t>
            </a:r>
            <a:r>
              <a:rPr lang="en-US" b="1" dirty="0" err="1"/>
              <a:t>Službenom</a:t>
            </a:r>
            <a:r>
              <a:rPr lang="en-US" b="1" dirty="0"/>
              <a:t> </a:t>
            </a:r>
            <a:r>
              <a:rPr lang="en-US" b="1" dirty="0" err="1"/>
              <a:t>glasniku</a:t>
            </a:r>
            <a:r>
              <a:rPr lang="en-US" b="1" dirty="0"/>
              <a:t> </a:t>
            </a:r>
            <a:r>
              <a:rPr lang="en-US" b="1" dirty="0" err="1"/>
              <a:t>su</a:t>
            </a:r>
            <a:r>
              <a:rPr lang="en-US" b="1" dirty="0"/>
              <a:t> </a:t>
            </a:r>
            <a:r>
              <a:rPr lang="en-US" b="1" dirty="0" err="1"/>
              <a:t>objavljene</a:t>
            </a:r>
            <a:r>
              <a:rPr lang="en-US" b="1" dirty="0"/>
              <a:t> </a:t>
            </a:r>
            <a:r>
              <a:rPr lang="en-US" b="1" dirty="0" err="1"/>
              <a:t>odluke</a:t>
            </a:r>
            <a:r>
              <a:rPr lang="en-US" b="1" dirty="0"/>
              <a:t> o </a:t>
            </a:r>
            <a:r>
              <a:rPr lang="en-US" b="1" dirty="0" err="1"/>
              <a:t>uskla</a:t>
            </a:r>
            <a:r>
              <a:rPr lang="en-US" dirty="0" err="1"/>
              <a:t>đ</a:t>
            </a:r>
            <a:r>
              <a:rPr lang="en-US" b="1" dirty="0" err="1"/>
              <a:t>ivanju</a:t>
            </a:r>
            <a:r>
              <a:rPr lang="en-US" b="1" dirty="0"/>
              <a:t> </a:t>
            </a:r>
            <a:r>
              <a:rPr lang="en-US" b="1" dirty="0" err="1"/>
              <a:t>poslovanja</a:t>
            </a:r>
            <a:r>
              <a:rPr lang="en-US" b="1" dirty="0"/>
              <a:t> 12 </a:t>
            </a:r>
            <a:r>
              <a:rPr lang="en-US" b="1" dirty="0" err="1"/>
              <a:t>od</a:t>
            </a:r>
            <a:r>
              <a:rPr lang="en-US" b="1" dirty="0"/>
              <a:t> 17 </a:t>
            </a:r>
            <a:r>
              <a:rPr lang="en-US" b="1" dirty="0" err="1"/>
              <a:t>posmatranih</a:t>
            </a:r>
            <a:r>
              <a:rPr lang="en-US" b="1" dirty="0"/>
              <a:t> JP</a:t>
            </a:r>
            <a:r>
              <a:rPr lang="en-US" dirty="0" smtClean="0"/>
              <a:t>.</a:t>
            </a:r>
            <a:endParaRPr lang="sr-Latn-CS" dirty="0" smtClean="0"/>
          </a:p>
          <a:p>
            <a:pPr>
              <a:buNone/>
            </a:pPr>
            <a:endParaRPr lang="sr-Latn-CS" dirty="0"/>
          </a:p>
          <a:p>
            <a:pPr>
              <a:buNone/>
            </a:pPr>
            <a:endParaRPr lang="sr-Latn-CS" dirty="0" smtClean="0"/>
          </a:p>
          <a:p>
            <a:pPr algn="ctr">
              <a:buNone/>
            </a:pPr>
            <a:r>
              <a:rPr lang="en-US" i="1" dirty="0" smtClean="0">
                <a:solidFill>
                  <a:srgbClr val="FF0000"/>
                </a:solidFill>
              </a:rPr>
              <a:t>Transparentnost </a:t>
            </a:r>
            <a:r>
              <a:rPr lang="en-US" i="1" dirty="0" err="1" smtClean="0">
                <a:solidFill>
                  <a:srgbClr val="FF0000"/>
                </a:solidFill>
              </a:rPr>
              <a:t>Srbija</a:t>
            </a:r>
            <a:r>
              <a:rPr lang="en-US" i="1" dirty="0" smtClean="0">
                <a:solidFill>
                  <a:srgbClr val="FF0000"/>
                </a:solidFill>
              </a:rPr>
              <a:t> </a:t>
            </a:r>
            <a:r>
              <a:rPr lang="en-US" i="1" dirty="0" err="1" smtClean="0">
                <a:solidFill>
                  <a:srgbClr val="FF0000"/>
                </a:solidFill>
              </a:rPr>
              <a:t>zatražila</a:t>
            </a:r>
            <a:r>
              <a:rPr lang="en-US" i="1" dirty="0" smtClean="0">
                <a:solidFill>
                  <a:srgbClr val="FF0000"/>
                </a:solidFill>
              </a:rPr>
              <a:t> je od </a:t>
            </a:r>
            <a:r>
              <a:rPr lang="en-US" i="1" dirty="0" err="1" smtClean="0">
                <a:solidFill>
                  <a:srgbClr val="FF0000"/>
                </a:solidFill>
              </a:rPr>
              <a:t>Vlade</a:t>
            </a:r>
            <a:r>
              <a:rPr lang="en-US" i="1" dirty="0" smtClean="0">
                <a:solidFill>
                  <a:srgbClr val="FF0000"/>
                </a:solidFill>
              </a:rPr>
              <a:t> </a:t>
            </a:r>
            <a:r>
              <a:rPr lang="en-US" i="1" dirty="0" err="1" smtClean="0">
                <a:solidFill>
                  <a:srgbClr val="FF0000"/>
                </a:solidFill>
              </a:rPr>
              <a:t>Srbije</a:t>
            </a:r>
            <a:r>
              <a:rPr lang="en-US" i="1" dirty="0" smtClean="0">
                <a:solidFill>
                  <a:srgbClr val="FF0000"/>
                </a:solidFill>
              </a:rPr>
              <a:t> </a:t>
            </a:r>
            <a:r>
              <a:rPr lang="en-US" i="1" dirty="0" err="1" smtClean="0">
                <a:solidFill>
                  <a:srgbClr val="FF0000"/>
                </a:solidFill>
              </a:rPr>
              <a:t>informaciju</a:t>
            </a:r>
            <a:r>
              <a:rPr lang="en-US" i="1" dirty="0" smtClean="0">
                <a:solidFill>
                  <a:srgbClr val="FF0000"/>
                </a:solidFill>
              </a:rPr>
              <a:t> </a:t>
            </a:r>
            <a:r>
              <a:rPr lang="en-US" i="1" dirty="0" err="1" smtClean="0">
                <a:solidFill>
                  <a:srgbClr val="FF0000"/>
                </a:solidFill>
              </a:rPr>
              <a:t>zbog</a:t>
            </a:r>
            <a:r>
              <a:rPr lang="en-US" i="1" dirty="0" smtClean="0">
                <a:solidFill>
                  <a:srgbClr val="FF0000"/>
                </a:solidFill>
              </a:rPr>
              <a:t> </a:t>
            </a:r>
            <a:r>
              <a:rPr lang="en-US" i="1" dirty="0" err="1" smtClean="0">
                <a:solidFill>
                  <a:srgbClr val="FF0000"/>
                </a:solidFill>
              </a:rPr>
              <a:t>čega</a:t>
            </a:r>
            <a:r>
              <a:rPr lang="en-US" i="1" dirty="0" smtClean="0">
                <a:solidFill>
                  <a:srgbClr val="FF0000"/>
                </a:solidFill>
              </a:rPr>
              <a:t> </a:t>
            </a:r>
            <a:r>
              <a:rPr lang="en-US" i="1" dirty="0" err="1" smtClean="0">
                <a:solidFill>
                  <a:srgbClr val="FF0000"/>
                </a:solidFill>
              </a:rPr>
              <a:t>još</a:t>
            </a:r>
            <a:r>
              <a:rPr lang="en-US" i="1" dirty="0" smtClean="0">
                <a:solidFill>
                  <a:srgbClr val="FF0000"/>
                </a:solidFill>
              </a:rPr>
              <a:t> </a:t>
            </a:r>
            <a:r>
              <a:rPr lang="en-US" i="1" dirty="0" err="1" smtClean="0">
                <a:solidFill>
                  <a:srgbClr val="FF0000"/>
                </a:solidFill>
              </a:rPr>
              <a:t>nije</a:t>
            </a:r>
            <a:r>
              <a:rPr lang="en-US" i="1" dirty="0" smtClean="0">
                <a:solidFill>
                  <a:srgbClr val="FF0000"/>
                </a:solidFill>
              </a:rPr>
              <a:t> </a:t>
            </a:r>
            <a:r>
              <a:rPr lang="en-US" i="1" dirty="0" err="1" smtClean="0">
                <a:solidFill>
                  <a:srgbClr val="FF0000"/>
                </a:solidFill>
              </a:rPr>
              <a:t>usklađeno</a:t>
            </a:r>
            <a:r>
              <a:rPr lang="en-US" i="1" dirty="0" smtClean="0">
                <a:solidFill>
                  <a:srgbClr val="FF0000"/>
                </a:solidFill>
              </a:rPr>
              <a:t> </a:t>
            </a:r>
            <a:r>
              <a:rPr lang="en-US" i="1" dirty="0" err="1" smtClean="0">
                <a:solidFill>
                  <a:srgbClr val="FF0000"/>
                </a:solidFill>
              </a:rPr>
              <a:t>poslovanje</a:t>
            </a:r>
            <a:r>
              <a:rPr lang="en-US" i="1" dirty="0" smtClean="0">
                <a:solidFill>
                  <a:srgbClr val="FF0000"/>
                </a:solidFill>
              </a:rPr>
              <a:t> </a:t>
            </a:r>
            <a:r>
              <a:rPr lang="en-US" i="1" dirty="0" err="1" smtClean="0">
                <a:solidFill>
                  <a:srgbClr val="FF0000"/>
                </a:solidFill>
              </a:rPr>
              <a:t>preostalih</a:t>
            </a:r>
            <a:r>
              <a:rPr lang="en-US" i="1" dirty="0" smtClean="0">
                <a:solidFill>
                  <a:srgbClr val="FF0000"/>
                </a:solidFill>
              </a:rPr>
              <a:t> pet </a:t>
            </a:r>
            <a:r>
              <a:rPr lang="en-US" i="1" dirty="0" err="1" smtClean="0">
                <a:solidFill>
                  <a:srgbClr val="FF0000"/>
                </a:solidFill>
              </a:rPr>
              <a:t>preduzeća</a:t>
            </a:r>
            <a:r>
              <a:rPr lang="en-US" i="1" dirty="0" smtClean="0">
                <a:solidFill>
                  <a:srgbClr val="FF0000"/>
                </a:solidFill>
              </a:rPr>
              <a:t>. Do </a:t>
            </a:r>
            <a:r>
              <a:rPr lang="en-US" i="1" dirty="0" err="1" smtClean="0">
                <a:solidFill>
                  <a:srgbClr val="FF0000"/>
                </a:solidFill>
              </a:rPr>
              <a:t>vremena</a:t>
            </a:r>
            <a:r>
              <a:rPr lang="en-US" i="1" dirty="0" smtClean="0">
                <a:solidFill>
                  <a:srgbClr val="FF0000"/>
                </a:solidFill>
              </a:rPr>
              <a:t> </a:t>
            </a:r>
            <a:r>
              <a:rPr lang="en-US" i="1" dirty="0" err="1" smtClean="0">
                <a:solidFill>
                  <a:srgbClr val="FF0000"/>
                </a:solidFill>
              </a:rPr>
              <a:t>završetka</a:t>
            </a:r>
            <a:r>
              <a:rPr lang="en-US" i="1" dirty="0" smtClean="0">
                <a:solidFill>
                  <a:srgbClr val="FF0000"/>
                </a:solidFill>
              </a:rPr>
              <a:t> </a:t>
            </a:r>
            <a:r>
              <a:rPr lang="en-US" i="1" dirty="0" err="1" smtClean="0">
                <a:solidFill>
                  <a:srgbClr val="FF0000"/>
                </a:solidFill>
              </a:rPr>
              <a:t>ovog</a:t>
            </a:r>
            <a:r>
              <a:rPr lang="en-US" i="1" dirty="0" smtClean="0">
                <a:solidFill>
                  <a:srgbClr val="FF0000"/>
                </a:solidFill>
              </a:rPr>
              <a:t> </a:t>
            </a:r>
            <a:r>
              <a:rPr lang="en-US" i="1" dirty="0" err="1" smtClean="0">
                <a:solidFill>
                  <a:srgbClr val="FF0000"/>
                </a:solidFill>
              </a:rPr>
              <a:t>izveštaja</a:t>
            </a:r>
            <a:r>
              <a:rPr lang="en-US" i="1" dirty="0" smtClean="0">
                <a:solidFill>
                  <a:srgbClr val="FF0000"/>
                </a:solidFill>
              </a:rPr>
              <a:t> </a:t>
            </a:r>
            <a:r>
              <a:rPr lang="en-US" i="1" dirty="0" err="1" smtClean="0">
                <a:solidFill>
                  <a:srgbClr val="FF0000"/>
                </a:solidFill>
              </a:rPr>
              <a:t>nije</a:t>
            </a:r>
            <a:r>
              <a:rPr lang="en-US" i="1" dirty="0" smtClean="0">
                <a:solidFill>
                  <a:srgbClr val="FF0000"/>
                </a:solidFill>
              </a:rPr>
              <a:t>  </a:t>
            </a:r>
            <a:r>
              <a:rPr lang="en-US" i="1" dirty="0" err="1" smtClean="0">
                <a:solidFill>
                  <a:srgbClr val="FF0000"/>
                </a:solidFill>
              </a:rPr>
              <a:t>stigao</a:t>
            </a:r>
            <a:r>
              <a:rPr lang="en-US" i="1" dirty="0" smtClean="0">
                <a:solidFill>
                  <a:srgbClr val="FF0000"/>
                </a:solidFill>
              </a:rPr>
              <a:t> </a:t>
            </a:r>
            <a:r>
              <a:rPr lang="en-US" i="1" dirty="0" err="1" smtClean="0">
                <a:solidFill>
                  <a:srgbClr val="FF0000"/>
                </a:solidFill>
              </a:rPr>
              <a:t>odgovor</a:t>
            </a:r>
            <a:r>
              <a:rPr lang="en-US" i="1" dirty="0" smtClean="0">
                <a:solidFill>
                  <a:srgbClr val="FF0000"/>
                </a:solidFill>
              </a:rPr>
              <a:t> od </a:t>
            </a:r>
            <a:r>
              <a:rPr lang="en-US" i="1" dirty="0" err="1" smtClean="0">
                <a:solidFill>
                  <a:srgbClr val="FF0000"/>
                </a:solidFill>
              </a:rPr>
              <a:t>Vlade</a:t>
            </a:r>
            <a:r>
              <a:rPr lang="en-US" i="1" dirty="0" smtClean="0">
                <a:solidFill>
                  <a:srgbClr val="FF0000"/>
                </a:solidFill>
              </a:rPr>
              <a:t> </a:t>
            </a:r>
            <a:r>
              <a:rPr lang="en-US" i="1" dirty="0" err="1" smtClean="0">
                <a:solidFill>
                  <a:srgbClr val="FF0000"/>
                </a:solidFill>
              </a:rPr>
              <a:t>Srbije</a:t>
            </a:r>
            <a:r>
              <a:rPr lang="en-US" i="1" dirty="0" smtClean="0">
                <a:solidFill>
                  <a:srgbClr val="FF0000"/>
                </a:solidFill>
              </a:rPr>
              <a:t>, </a:t>
            </a:r>
            <a:r>
              <a:rPr lang="en-US" i="1" dirty="0" err="1" smtClean="0">
                <a:solidFill>
                  <a:srgbClr val="FF0000"/>
                </a:solidFill>
              </a:rPr>
              <a:t>iako</a:t>
            </a:r>
            <a:r>
              <a:rPr lang="en-US" i="1" dirty="0" smtClean="0">
                <a:solidFill>
                  <a:srgbClr val="FF0000"/>
                </a:solidFill>
              </a:rPr>
              <a:t> je </a:t>
            </a:r>
            <a:r>
              <a:rPr lang="en-US" i="1" dirty="0" err="1" smtClean="0">
                <a:solidFill>
                  <a:srgbClr val="FF0000"/>
                </a:solidFill>
              </a:rPr>
              <a:t>istekao</a:t>
            </a:r>
            <a:r>
              <a:rPr lang="en-US" i="1" dirty="0" smtClean="0">
                <a:solidFill>
                  <a:srgbClr val="FF0000"/>
                </a:solidFill>
              </a:rPr>
              <a:t> </a:t>
            </a:r>
            <a:r>
              <a:rPr lang="en-US" i="1" dirty="0" err="1" smtClean="0">
                <a:solidFill>
                  <a:srgbClr val="FF0000"/>
                </a:solidFill>
              </a:rPr>
              <a:t>rok</a:t>
            </a:r>
            <a:r>
              <a:rPr lang="en-US" i="1" dirty="0" smtClean="0">
                <a:solidFill>
                  <a:srgbClr val="FF0000"/>
                </a:solidFill>
              </a:rPr>
              <a:t> </a:t>
            </a:r>
            <a:r>
              <a:rPr lang="en-US" i="1" dirty="0" err="1" smtClean="0">
                <a:solidFill>
                  <a:srgbClr val="FF0000"/>
                </a:solidFill>
              </a:rPr>
              <a:t>iz</a:t>
            </a:r>
            <a:r>
              <a:rPr lang="en-US" i="1" dirty="0" smtClean="0">
                <a:solidFill>
                  <a:srgbClr val="FF0000"/>
                </a:solidFill>
              </a:rPr>
              <a:t> </a:t>
            </a:r>
            <a:r>
              <a:rPr lang="en-US" i="1" dirty="0" err="1" smtClean="0">
                <a:solidFill>
                  <a:srgbClr val="FF0000"/>
                </a:solidFill>
              </a:rPr>
              <a:t>Zakona</a:t>
            </a:r>
            <a:r>
              <a:rPr lang="en-US" i="1" dirty="0" smtClean="0">
                <a:solidFill>
                  <a:srgbClr val="FF0000"/>
                </a:solidFill>
              </a:rPr>
              <a:t> o </a:t>
            </a:r>
            <a:r>
              <a:rPr lang="en-US" i="1" dirty="0" err="1" smtClean="0">
                <a:solidFill>
                  <a:srgbClr val="FF0000"/>
                </a:solidFill>
              </a:rPr>
              <a:t>slobodnom</a:t>
            </a:r>
            <a:r>
              <a:rPr lang="en-US" i="1" dirty="0" smtClean="0">
                <a:solidFill>
                  <a:srgbClr val="FF0000"/>
                </a:solidFill>
              </a:rPr>
              <a:t> </a:t>
            </a:r>
            <a:r>
              <a:rPr lang="en-US" i="1" dirty="0" err="1" smtClean="0">
                <a:solidFill>
                  <a:srgbClr val="FF0000"/>
                </a:solidFill>
              </a:rPr>
              <a:t>pristupu</a:t>
            </a:r>
            <a:r>
              <a:rPr lang="en-US" i="1" dirty="0" smtClean="0">
                <a:solidFill>
                  <a:srgbClr val="FF0000"/>
                </a:solidFill>
              </a:rPr>
              <a:t> </a:t>
            </a:r>
            <a:r>
              <a:rPr lang="en-US" i="1" dirty="0" err="1" smtClean="0">
                <a:solidFill>
                  <a:srgbClr val="FF0000"/>
                </a:solidFill>
              </a:rPr>
              <a:t>informacijama</a:t>
            </a:r>
            <a:r>
              <a:rPr lang="en-US" i="1" dirty="0" smtClean="0">
                <a:solidFill>
                  <a:srgbClr val="FF0000"/>
                </a:solidFill>
              </a:rPr>
              <a:t> od </a:t>
            </a:r>
            <a:r>
              <a:rPr lang="en-US" i="1" dirty="0" err="1" smtClean="0">
                <a:solidFill>
                  <a:srgbClr val="FF0000"/>
                </a:solidFill>
              </a:rPr>
              <a:t>javnog</a:t>
            </a:r>
            <a:r>
              <a:rPr lang="en-US" i="1" dirty="0" smtClean="0">
                <a:solidFill>
                  <a:srgbClr val="FF0000"/>
                </a:solidFill>
              </a:rPr>
              <a:t> </a:t>
            </a:r>
            <a:r>
              <a:rPr lang="en-US" i="1" dirty="0" err="1" smtClean="0">
                <a:solidFill>
                  <a:srgbClr val="FF0000"/>
                </a:solidFill>
              </a:rPr>
              <a:t>značaja</a:t>
            </a:r>
            <a:r>
              <a:rPr lang="en-US" i="1" dirty="0" smtClean="0">
                <a:solidFill>
                  <a:srgbClr val="FF0000"/>
                </a:solidFill>
              </a:rPr>
              <a:t>.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1143000"/>
          </a:xfrm>
        </p:spPr>
        <p:txBody>
          <a:bodyPr/>
          <a:lstStyle/>
          <a:p>
            <a:pPr algn="ctr"/>
            <a:r>
              <a:rPr lang="sr-Latn-CS" dirty="0" smtClean="0"/>
              <a:t>Nadzorni odbori JP</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err="1"/>
              <a:t>Zakon</a:t>
            </a:r>
            <a:r>
              <a:rPr lang="en-US" dirty="0"/>
              <a:t> u </a:t>
            </a:r>
            <a:r>
              <a:rPr lang="en-US" dirty="0" err="1"/>
              <a:t>prelaznim</a:t>
            </a:r>
            <a:r>
              <a:rPr lang="en-US" dirty="0"/>
              <a:t> </a:t>
            </a:r>
            <a:r>
              <a:rPr lang="en-US" dirty="0" err="1"/>
              <a:t>odredbama</a:t>
            </a:r>
            <a:r>
              <a:rPr lang="en-US" dirty="0"/>
              <a:t> </a:t>
            </a:r>
            <a:r>
              <a:rPr lang="en-US" b="1" dirty="0" err="1"/>
              <a:t>nije</a:t>
            </a:r>
            <a:r>
              <a:rPr lang="en-US" b="1" dirty="0"/>
              <a:t> </a:t>
            </a:r>
            <a:r>
              <a:rPr lang="en-US" b="1" dirty="0" err="1"/>
              <a:t>propisao</a:t>
            </a:r>
            <a:r>
              <a:rPr lang="en-US" b="1" dirty="0"/>
              <a:t> </a:t>
            </a:r>
            <a:r>
              <a:rPr lang="en-US" b="1" dirty="0" err="1"/>
              <a:t>rok</a:t>
            </a:r>
            <a:r>
              <a:rPr lang="en-US" b="1" dirty="0"/>
              <a:t> za </a:t>
            </a:r>
            <a:r>
              <a:rPr lang="en-US" b="1" dirty="0" err="1"/>
              <a:t>izbor</a:t>
            </a:r>
            <a:r>
              <a:rPr lang="en-US" b="1" dirty="0"/>
              <a:t> </a:t>
            </a:r>
            <a:r>
              <a:rPr lang="en-US" b="1" dirty="0" err="1"/>
              <a:t>nadzornih</a:t>
            </a:r>
            <a:r>
              <a:rPr lang="en-US" b="1" dirty="0"/>
              <a:t> </a:t>
            </a:r>
            <a:r>
              <a:rPr lang="en-US" b="1" dirty="0" smtClean="0"/>
              <a:t>od</a:t>
            </a:r>
            <a:r>
              <a:rPr lang="x-none" b="1" dirty="0" smtClean="0"/>
              <a:t>bora</a:t>
            </a:r>
            <a:r>
              <a:rPr lang="en-US" dirty="0" smtClean="0"/>
              <a:t> </a:t>
            </a:r>
            <a:r>
              <a:rPr lang="en-US" dirty="0" err="1"/>
              <a:t>i</a:t>
            </a:r>
            <a:r>
              <a:rPr lang="en-US" dirty="0"/>
              <a:t> </a:t>
            </a:r>
            <a:r>
              <a:rPr lang="en-US" dirty="0" err="1"/>
              <a:t>taj</a:t>
            </a:r>
            <a:r>
              <a:rPr lang="en-US" dirty="0"/>
              <a:t> </a:t>
            </a:r>
            <a:r>
              <a:rPr lang="en-US" dirty="0" err="1"/>
              <a:t>propust</a:t>
            </a:r>
            <a:r>
              <a:rPr lang="en-US" dirty="0"/>
              <a:t> je </a:t>
            </a:r>
            <a:r>
              <a:rPr lang="en-US" dirty="0" err="1"/>
              <a:t>iskorišćen</a:t>
            </a:r>
            <a:r>
              <a:rPr lang="en-US" dirty="0"/>
              <a:t> </a:t>
            </a:r>
            <a:r>
              <a:rPr lang="en-US" dirty="0" err="1"/>
              <a:t>kako</a:t>
            </a:r>
            <a:r>
              <a:rPr lang="en-US" dirty="0"/>
              <a:t> bi se </a:t>
            </a:r>
            <a:r>
              <a:rPr lang="en-US" dirty="0" err="1"/>
              <a:t>što</a:t>
            </a:r>
            <a:r>
              <a:rPr lang="en-US" dirty="0"/>
              <a:t> </a:t>
            </a:r>
            <a:r>
              <a:rPr lang="en-US" dirty="0" err="1"/>
              <a:t>duže</a:t>
            </a:r>
            <a:r>
              <a:rPr lang="en-US" dirty="0"/>
              <a:t> </a:t>
            </a:r>
            <a:r>
              <a:rPr lang="en-US" dirty="0" err="1"/>
              <a:t>održalo</a:t>
            </a:r>
            <a:r>
              <a:rPr lang="en-US" dirty="0"/>
              <a:t> </a:t>
            </a:r>
            <a:r>
              <a:rPr lang="en-US" dirty="0" err="1"/>
              <a:t>postoje</a:t>
            </a:r>
            <a:r>
              <a:rPr lang="en-US" sz="2200" dirty="0" err="1"/>
              <a:t>ć</a:t>
            </a:r>
            <a:r>
              <a:rPr lang="en-US" dirty="0" err="1"/>
              <a:t>e</a:t>
            </a:r>
            <a:r>
              <a:rPr lang="en-US" dirty="0"/>
              <a:t> </a:t>
            </a:r>
            <a:r>
              <a:rPr lang="en-US" dirty="0" err="1"/>
              <a:t>stanje</a:t>
            </a:r>
            <a:r>
              <a:rPr lang="en-US" dirty="0"/>
              <a:t>. </a:t>
            </a:r>
            <a:endParaRPr lang="sr-Latn-CS" dirty="0" smtClean="0"/>
          </a:p>
          <a:p>
            <a:r>
              <a:rPr lang="en-US" dirty="0"/>
              <a:t>Do </a:t>
            </a:r>
            <a:r>
              <a:rPr lang="en-US" dirty="0" err="1"/>
              <a:t>početka</a:t>
            </a:r>
            <a:r>
              <a:rPr lang="en-US" dirty="0"/>
              <a:t> </a:t>
            </a:r>
            <a:r>
              <a:rPr lang="en-US" dirty="0" err="1"/>
              <a:t>septembra</a:t>
            </a:r>
            <a:r>
              <a:rPr lang="en-US" dirty="0"/>
              <a:t>, </a:t>
            </a:r>
            <a:r>
              <a:rPr lang="en-US" dirty="0" err="1"/>
              <a:t>nadzorni</a:t>
            </a:r>
            <a:r>
              <a:rPr lang="en-US" dirty="0"/>
              <a:t> </a:t>
            </a:r>
            <a:r>
              <a:rPr lang="en-US" dirty="0" smtClean="0"/>
              <a:t>o</a:t>
            </a:r>
            <a:r>
              <a:rPr lang="x-none" dirty="0" smtClean="0"/>
              <a:t>d</a:t>
            </a:r>
            <a:r>
              <a:rPr lang="en-US" dirty="0" err="1" smtClean="0"/>
              <a:t>bor</a:t>
            </a:r>
            <a:r>
              <a:rPr lang="en-US" dirty="0" smtClean="0"/>
              <a:t> </a:t>
            </a:r>
            <a:r>
              <a:rPr lang="en-US" dirty="0"/>
              <a:t>je u </a:t>
            </a:r>
            <a:r>
              <a:rPr lang="en-US" dirty="0" err="1"/>
              <a:t>skladu</a:t>
            </a:r>
            <a:r>
              <a:rPr lang="en-US" dirty="0"/>
              <a:t> </a:t>
            </a:r>
            <a:r>
              <a:rPr lang="en-US" dirty="0" err="1"/>
              <a:t>sa</a:t>
            </a:r>
            <a:r>
              <a:rPr lang="en-US" dirty="0"/>
              <a:t> </a:t>
            </a:r>
            <a:r>
              <a:rPr lang="en-US" dirty="0" err="1"/>
              <a:t>novim</a:t>
            </a:r>
            <a:r>
              <a:rPr lang="en-US" dirty="0"/>
              <a:t> </a:t>
            </a:r>
            <a:r>
              <a:rPr lang="en-US" dirty="0" err="1"/>
              <a:t>zakonom</a:t>
            </a:r>
            <a:r>
              <a:rPr lang="en-US" b="1" dirty="0"/>
              <a:t> </a:t>
            </a:r>
            <a:r>
              <a:rPr lang="en-US" b="1" dirty="0" err="1"/>
              <a:t>imenovan</a:t>
            </a:r>
            <a:r>
              <a:rPr lang="en-US" b="1" dirty="0"/>
              <a:t> </a:t>
            </a:r>
            <a:r>
              <a:rPr lang="en-US" b="1" dirty="0" err="1"/>
              <a:t>samo</a:t>
            </a:r>
            <a:r>
              <a:rPr lang="en-US" b="1" dirty="0"/>
              <a:t> u </a:t>
            </a:r>
            <a:r>
              <a:rPr lang="en-US" b="1" dirty="0" err="1"/>
              <a:t>dva</a:t>
            </a:r>
            <a:r>
              <a:rPr lang="en-US" b="1" dirty="0"/>
              <a:t> od 17 </a:t>
            </a:r>
            <a:r>
              <a:rPr lang="en-US" b="1" dirty="0" err="1"/>
              <a:t>posmatranih</a:t>
            </a:r>
            <a:r>
              <a:rPr lang="en-US" b="1" dirty="0"/>
              <a:t> JP </a:t>
            </a:r>
            <a:r>
              <a:rPr lang="en-US" dirty="0"/>
              <a:t>– </a:t>
            </a:r>
            <a:r>
              <a:rPr lang="en-US" dirty="0" err="1"/>
              <a:t>Službenom</a:t>
            </a:r>
            <a:r>
              <a:rPr lang="en-US" dirty="0"/>
              <a:t> </a:t>
            </a:r>
            <a:r>
              <a:rPr lang="en-US" dirty="0" err="1"/>
              <a:t>glasniku</a:t>
            </a:r>
            <a:r>
              <a:rPr lang="en-US" dirty="0"/>
              <a:t> </a:t>
            </a:r>
            <a:r>
              <a:rPr lang="en-US" dirty="0" err="1"/>
              <a:t>i</a:t>
            </a:r>
            <a:r>
              <a:rPr lang="en-US" dirty="0"/>
              <a:t> </a:t>
            </a:r>
            <a:r>
              <a:rPr lang="en-US" dirty="0" err="1"/>
              <a:t>Putevima</a:t>
            </a:r>
            <a:r>
              <a:rPr lang="en-US" dirty="0"/>
              <a:t> </a:t>
            </a:r>
            <a:r>
              <a:rPr lang="en-US" dirty="0" err="1" smtClean="0"/>
              <a:t>Srbije</a:t>
            </a:r>
            <a:r>
              <a:rPr lang="x-none" dirty="0" smtClean="0"/>
              <a:t>, pa i tu uz kršenje Zakona u slučaju PS.</a:t>
            </a:r>
            <a:endParaRPr lang="sr-Latn-CS" dirty="0" smtClean="0"/>
          </a:p>
          <a:p>
            <a:r>
              <a:rPr lang="pt-BR" dirty="0"/>
              <a:t>Nepostojanje roka Vlada je</a:t>
            </a:r>
            <a:r>
              <a:rPr lang="pt-BR" b="1" dirty="0"/>
              <a:t> koristila ne samo pasivno</a:t>
            </a:r>
            <a:r>
              <a:rPr lang="en-US" b="1" dirty="0"/>
              <a:t> (</a:t>
            </a:r>
            <a:r>
              <a:rPr lang="pt-BR" b="1" dirty="0"/>
              <a:t>nesprovo</a:t>
            </a:r>
            <a:r>
              <a:rPr lang="en-US" b="1" dirty="0"/>
              <a:t>đ</a:t>
            </a:r>
            <a:r>
              <a:rPr lang="pt-BR" b="1" dirty="0"/>
              <a:t>enjem imenovanje po novom zakonu</a:t>
            </a:r>
            <a:r>
              <a:rPr lang="en-US" b="1" dirty="0"/>
              <a:t>) </a:t>
            </a:r>
            <a:r>
              <a:rPr lang="pt-BR" b="1" dirty="0"/>
              <a:t>ve</a:t>
            </a:r>
            <a:r>
              <a:rPr lang="en-US" b="1" dirty="0"/>
              <a:t>ć </a:t>
            </a:r>
            <a:r>
              <a:rPr lang="pt-BR" b="1" dirty="0"/>
              <a:t>i </a:t>
            </a:r>
            <a:r>
              <a:rPr lang="pt-BR" b="1" dirty="0" smtClean="0"/>
              <a:t>aktivno</a:t>
            </a:r>
            <a:r>
              <a:rPr lang="x-none" b="1" dirty="0" smtClean="0"/>
              <a:t>. </a:t>
            </a:r>
            <a:r>
              <a:rPr lang="x-none" dirty="0" smtClean="0"/>
              <a:t>I</a:t>
            </a:r>
            <a:r>
              <a:rPr lang="pt-BR" dirty="0" smtClean="0"/>
              <a:t>ako </a:t>
            </a:r>
            <a:r>
              <a:rPr lang="pt-BR" dirty="0"/>
              <a:t>je</a:t>
            </a:r>
            <a:r>
              <a:rPr lang="en-US" dirty="0"/>
              <a:t> </a:t>
            </a:r>
            <a:r>
              <a:rPr lang="en-US" dirty="0" err="1"/>
              <a:t>novi</a:t>
            </a:r>
            <a:r>
              <a:rPr lang="en-US" dirty="0"/>
              <a:t> </a:t>
            </a:r>
            <a:r>
              <a:rPr lang="pt-BR" dirty="0"/>
              <a:t>Zakon stupio na snagu</a:t>
            </a:r>
            <a:r>
              <a:rPr lang="en-US" dirty="0"/>
              <a:t> 25. </a:t>
            </a:r>
            <a:r>
              <a:rPr lang="pt-BR" dirty="0"/>
              <a:t>decembra</a:t>
            </a:r>
            <a:r>
              <a:rPr lang="en-US" dirty="0"/>
              <a:t> 2012. </a:t>
            </a:r>
            <a:r>
              <a:rPr lang="pt-BR" dirty="0"/>
              <a:t>godine</a:t>
            </a:r>
            <a:r>
              <a:rPr lang="en-US" b="1" dirty="0"/>
              <a:t>, č</a:t>
            </a:r>
            <a:r>
              <a:rPr lang="pt-BR" b="1" dirty="0"/>
              <a:t>etiri meseca kasnije</a:t>
            </a:r>
            <a:r>
              <a:rPr lang="en-US" b="1" dirty="0"/>
              <a:t>, 5. </a:t>
            </a:r>
            <a:r>
              <a:rPr lang="pt-BR" b="1" dirty="0"/>
              <a:t>aprila </a:t>
            </a:r>
            <a:r>
              <a:rPr lang="en-US" b="1" dirty="0"/>
              <a:t>2013. </a:t>
            </a:r>
            <a:r>
              <a:rPr lang="en-US" b="1" dirty="0" err="1"/>
              <a:t>godine</a:t>
            </a:r>
            <a:r>
              <a:rPr lang="en-US" b="1" dirty="0" smtClean="0"/>
              <a:t>,</a:t>
            </a:r>
            <a:r>
              <a:rPr lang="x-none" b="1" dirty="0" smtClean="0"/>
              <a:t> Vlada je</a:t>
            </a:r>
            <a:r>
              <a:rPr lang="en-US" b="1" dirty="0" smtClean="0"/>
              <a:t> </a:t>
            </a:r>
            <a:r>
              <a:rPr lang="pt-BR" b="1" dirty="0"/>
              <a:t>imenovala predsednika i</a:t>
            </a:r>
            <a:r>
              <a:rPr lang="en-US" b="1" dirty="0"/>
              <a:t> č</a:t>
            </a:r>
            <a:r>
              <a:rPr lang="pt-BR" b="1" dirty="0"/>
              <a:t>lanove UO JP PTT saobra</a:t>
            </a:r>
            <a:r>
              <a:rPr lang="en-US" b="1" dirty="0"/>
              <a:t>ć</a:t>
            </a:r>
            <a:r>
              <a:rPr lang="pt-BR" b="1" dirty="0"/>
              <a:t>aja</a:t>
            </a:r>
            <a:r>
              <a:rPr lang="en-US" b="1" dirty="0"/>
              <a:t> „</a:t>
            </a:r>
            <a:r>
              <a:rPr lang="pt-BR" b="1" dirty="0"/>
              <a:t>Srbija</a:t>
            </a:r>
            <a:r>
              <a:rPr lang="en-US" b="1" dirty="0"/>
              <a:t>”, </a:t>
            </a:r>
            <a:r>
              <a:rPr lang="en-US" b="1" dirty="0" err="1"/>
              <a:t>po</a:t>
            </a:r>
            <a:r>
              <a:rPr lang="en-US" b="1" dirty="0"/>
              <a:t> </a:t>
            </a:r>
            <a:r>
              <a:rPr lang="en-US" b="1" dirty="0" err="1"/>
              <a:t>odredbama</a:t>
            </a:r>
            <a:r>
              <a:rPr lang="en-US" b="1" dirty="0"/>
              <a:t> </a:t>
            </a:r>
            <a:r>
              <a:rPr lang="en-US" b="1" dirty="0" err="1"/>
              <a:t>starog</a:t>
            </a:r>
            <a:r>
              <a:rPr lang="en-US" b="1" dirty="0"/>
              <a:t> </a:t>
            </a:r>
            <a:r>
              <a:rPr lang="en-US" b="1" dirty="0" err="1"/>
              <a:t>Zakona</a:t>
            </a:r>
            <a:r>
              <a:rPr lang="en-US" b="1" dirty="0"/>
              <a:t> o </a:t>
            </a:r>
            <a:r>
              <a:rPr lang="en-US" b="1" dirty="0" err="1"/>
              <a:t>javnim</a:t>
            </a:r>
            <a:r>
              <a:rPr lang="en-US" b="1" dirty="0"/>
              <a:t> </a:t>
            </a:r>
            <a:r>
              <a:rPr lang="en-US" b="1" dirty="0" err="1"/>
              <a:t>preduzećima</a:t>
            </a:r>
            <a:r>
              <a:rPr lang="en-US" b="1" dirty="0"/>
              <a:t> </a:t>
            </a:r>
            <a:r>
              <a:rPr lang="en-US" dirty="0" err="1"/>
              <a:t>i</a:t>
            </a:r>
            <a:r>
              <a:rPr lang="en-US" dirty="0"/>
              <a:t>  </a:t>
            </a:r>
            <a:r>
              <a:rPr lang="pt-BR" dirty="0"/>
              <a:t>i obavljanju delatnosti od op</a:t>
            </a:r>
            <a:r>
              <a:rPr lang="en-US" dirty="0"/>
              <a:t>š</a:t>
            </a:r>
            <a:r>
              <a:rPr lang="pt-BR" dirty="0"/>
              <a:t>teg interesa</a:t>
            </a:r>
            <a:r>
              <a:rPr lang="en-US" dirty="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1143000"/>
          </a:xfrm>
        </p:spPr>
        <p:txBody>
          <a:bodyPr>
            <a:normAutofit fontScale="90000"/>
          </a:bodyPr>
          <a:lstStyle/>
          <a:p>
            <a:pPr algn="ctr"/>
            <a:r>
              <a:rPr lang="en-US" dirty="0"/>
              <a:t/>
            </a:r>
            <a:br>
              <a:rPr lang="en-US" dirty="0"/>
            </a:br>
            <a:r>
              <a:rPr lang="sr-Latn-CS" dirty="0" smtClean="0"/>
              <a:t>Izbor direktora javnih preduzeća</a:t>
            </a:r>
            <a:endParaRPr lang="en-US" dirty="0"/>
          </a:p>
        </p:txBody>
      </p:sp>
      <p:sp>
        <p:nvSpPr>
          <p:cNvPr id="3" name="Content Placeholder 2"/>
          <p:cNvSpPr>
            <a:spLocks noGrp="1"/>
          </p:cNvSpPr>
          <p:nvPr>
            <p:ph sz="quarter" idx="1"/>
          </p:nvPr>
        </p:nvSpPr>
        <p:spPr/>
        <p:txBody>
          <a:bodyPr>
            <a:normAutofit fontScale="70000" lnSpcReduction="20000"/>
          </a:bodyPr>
          <a:lstStyle/>
          <a:p>
            <a:r>
              <a:rPr lang="pl-PL" dirty="0"/>
              <a:t>Zakon je predvideo i da se konkursi za direktore u svim javnim preduze</a:t>
            </a:r>
            <a:r>
              <a:rPr lang="en-US" dirty="0"/>
              <a:t>ć</a:t>
            </a:r>
            <a:r>
              <a:rPr lang="pl-PL" dirty="0"/>
              <a:t>ima na koje se primenjuje novi zakon budu raspisani najkasnije do</a:t>
            </a:r>
            <a:r>
              <a:rPr lang="en-US" dirty="0"/>
              <a:t> 30. </a:t>
            </a:r>
            <a:r>
              <a:rPr lang="pl-PL" dirty="0"/>
              <a:t>juna</a:t>
            </a:r>
            <a:r>
              <a:rPr lang="en-US" dirty="0"/>
              <a:t> 2013. </a:t>
            </a:r>
            <a:r>
              <a:rPr lang="pl-PL" dirty="0"/>
              <a:t>godine</a:t>
            </a:r>
            <a:r>
              <a:rPr lang="en-US" dirty="0"/>
              <a:t>.</a:t>
            </a:r>
          </a:p>
          <a:p>
            <a:r>
              <a:rPr lang="pl-PL" b="1" dirty="0"/>
              <a:t>Vlada Srbije imenovala je predsednika i dva člana Komisije za imenovanja 12. februara 2013. godine</a:t>
            </a:r>
            <a:r>
              <a:rPr lang="pl-PL" dirty="0"/>
              <a:t>. Predsednik je generalni sekretar Vlade Veljko Odalovi</a:t>
            </a:r>
            <a:r>
              <a:rPr lang="pl-PL" sz="2300" dirty="0"/>
              <a:t>ć</a:t>
            </a:r>
            <a:r>
              <a:rPr lang="pl-PL" dirty="0"/>
              <a:t>, a članovi Novak Nedi</a:t>
            </a:r>
            <a:r>
              <a:rPr lang="pl-PL" sz="2300" dirty="0"/>
              <a:t>ć</a:t>
            </a:r>
            <a:r>
              <a:rPr lang="pl-PL" dirty="0"/>
              <a:t> i Tamara Stoj</a:t>
            </a:r>
            <a:r>
              <a:rPr lang="pl-PL" sz="2300" dirty="0"/>
              <a:t>č</a:t>
            </a:r>
            <a:r>
              <a:rPr lang="pl-PL" dirty="0"/>
              <a:t>evi</a:t>
            </a:r>
            <a:r>
              <a:rPr lang="pl-PL" sz="2300" dirty="0"/>
              <a:t>ć</a:t>
            </a:r>
            <a:r>
              <a:rPr lang="pl-PL" dirty="0"/>
              <a:t>, zamenici generalnog sekretara Vlade. </a:t>
            </a:r>
            <a:r>
              <a:rPr lang="pl-PL" b="1" dirty="0"/>
              <a:t>Skupštinski odbor za privredu je 28. marta imenovao četvrtog člana</a:t>
            </a:r>
            <a:r>
              <a:rPr lang="pl-PL" dirty="0"/>
              <a:t>, stomatologa dr Nenada </a:t>
            </a:r>
            <a:r>
              <a:rPr lang="pl-PL" dirty="0" smtClean="0"/>
              <a:t>Đor</a:t>
            </a:r>
            <a:r>
              <a:rPr lang="pl-PL" sz="2300" dirty="0" smtClean="0"/>
              <a:t>đ</a:t>
            </a:r>
            <a:r>
              <a:rPr lang="pl-PL" dirty="0" smtClean="0"/>
              <a:t>evi</a:t>
            </a:r>
            <a:r>
              <a:rPr lang="pl-PL" sz="2300" dirty="0" smtClean="0"/>
              <a:t>ć</a:t>
            </a:r>
            <a:r>
              <a:rPr lang="pl-PL" dirty="0" smtClean="0"/>
              <a:t>a</a:t>
            </a:r>
          </a:p>
          <a:p>
            <a:r>
              <a:rPr lang="pl-PL" b="1" dirty="0"/>
              <a:t>Zaključno sa 6. septembrom 2013. godine, </a:t>
            </a:r>
            <a:r>
              <a:rPr lang="pl-PL" dirty="0"/>
              <a:t>od posmatranih 17 preduzeća, odnosno devet za koje je raspisan konkurs za izbor direktora</a:t>
            </a:r>
            <a:r>
              <a:rPr lang="pl-PL" b="1" dirty="0"/>
              <a:t>, imenovan je peti član Komisije za imenovanja u samo četiri</a:t>
            </a:r>
            <a:r>
              <a:rPr lang="pl-PL" dirty="0"/>
              <a:t>. </a:t>
            </a:r>
            <a:endParaRPr lang="pl-PL" dirty="0" smtClean="0"/>
          </a:p>
          <a:p>
            <a:r>
              <a:rPr lang="pl-PL" b="1" dirty="0"/>
              <a:t>Vlada je do isteka zakonskog roka, 30. juna, od posmatranih 17 JP, raspisala konkurse za izbor direktora u samo dva preduzeća</a:t>
            </a:r>
            <a:r>
              <a:rPr lang="pl-PL" dirty="0"/>
              <a:t> – Elektroprivredi Srbije </a:t>
            </a:r>
            <a:r>
              <a:rPr lang="pl-PL" dirty="0" smtClean="0"/>
              <a:t>i </a:t>
            </a:r>
            <a:r>
              <a:rPr lang="pl-PL" dirty="0"/>
              <a:t>u Skijalištima </a:t>
            </a:r>
            <a:r>
              <a:rPr lang="pl-PL" dirty="0" smtClean="0"/>
              <a:t>Srbije. </a:t>
            </a:r>
          </a:p>
          <a:p>
            <a:r>
              <a:rPr lang="pl-PL" b="1" dirty="0" smtClean="0"/>
              <a:t>Po </a:t>
            </a:r>
            <a:r>
              <a:rPr lang="pl-PL" b="1" dirty="0"/>
              <a:t>isteku roka raspisani su konkursi u još sedam </a:t>
            </a:r>
            <a:r>
              <a:rPr lang="pl-PL" b="1" dirty="0" smtClean="0"/>
              <a:t>(od 17 posmatranih) preduzeća</a:t>
            </a:r>
            <a:r>
              <a:rPr lang="pl-PL" dirty="0"/>
              <a:t>: Putevi Srbije (1. jula/5. jula), NP Fruška gora (3. jula/10. jula), JP za skloništa (3. jula/15. jula), Jugoimport SDPR (5. jula/15. jula), Zavod za udžbenike (9. jula/15. jula), Službeni glasnik (31. jula/2. avgusta) i Nuklearni objekti Srbije (31. jula/7. avgusta).</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428604"/>
            <a:ext cx="7772400" cy="1143000"/>
          </a:xfrm>
        </p:spPr>
        <p:txBody>
          <a:bodyPr>
            <a:normAutofit fontScale="90000"/>
          </a:bodyPr>
          <a:lstStyle/>
          <a:p>
            <a:pPr algn="ctr"/>
            <a:r>
              <a:rPr lang="sr-Latn-CS" dirty="0" smtClean="0"/>
              <a:t>Godišnji program i izveštavanje o sprovođenju programa</a:t>
            </a:r>
            <a:endParaRPr lang="en-US" dirty="0"/>
          </a:p>
        </p:txBody>
      </p:sp>
      <p:sp>
        <p:nvSpPr>
          <p:cNvPr id="3" name="Content Placeholder 2"/>
          <p:cNvSpPr>
            <a:spLocks noGrp="1"/>
          </p:cNvSpPr>
          <p:nvPr>
            <p:ph sz="quarter" idx="1"/>
          </p:nvPr>
        </p:nvSpPr>
        <p:spPr>
          <a:xfrm>
            <a:off x="428596" y="1714488"/>
            <a:ext cx="8229600" cy="4525963"/>
          </a:xfrm>
        </p:spPr>
        <p:txBody>
          <a:bodyPr>
            <a:normAutofit fontScale="77500" lnSpcReduction="20000"/>
          </a:bodyPr>
          <a:lstStyle/>
          <a:p>
            <a:r>
              <a:rPr lang="pt-BR" dirty="0"/>
              <a:t>Za svaku kalendarsku godinu javno preduze</a:t>
            </a:r>
            <a:r>
              <a:rPr lang="pt-BR" sz="2200" dirty="0"/>
              <a:t>ć</a:t>
            </a:r>
            <a:r>
              <a:rPr lang="pt-BR" dirty="0"/>
              <a:t>e i zavisno društvo kapitala </a:t>
            </a:r>
            <a:r>
              <a:rPr lang="pt-BR" sz="2200" dirty="0"/>
              <a:t>č</a:t>
            </a:r>
            <a:r>
              <a:rPr lang="pt-BR" dirty="0"/>
              <a:t>iji je osniva</a:t>
            </a:r>
            <a:r>
              <a:rPr lang="pt-BR" sz="2200" dirty="0"/>
              <a:t>č</a:t>
            </a:r>
            <a:r>
              <a:rPr lang="pt-BR" dirty="0"/>
              <a:t> javno preduze</a:t>
            </a:r>
            <a:r>
              <a:rPr lang="pt-BR" sz="2200" dirty="0"/>
              <a:t>ć</a:t>
            </a:r>
            <a:r>
              <a:rPr lang="pt-BR" dirty="0"/>
              <a:t>e, donose godišnji program poslovanja i dostavljaju ga osniva</a:t>
            </a:r>
            <a:r>
              <a:rPr lang="pt-BR" sz="2200" dirty="0"/>
              <a:t>č</a:t>
            </a:r>
            <a:r>
              <a:rPr lang="pt-BR" dirty="0"/>
              <a:t>u radi davanja saglasnosti, najkasnije do 1. decembra teku</a:t>
            </a:r>
            <a:r>
              <a:rPr lang="pt-BR" sz="2200" dirty="0"/>
              <a:t>ć</a:t>
            </a:r>
            <a:r>
              <a:rPr lang="pt-BR" dirty="0"/>
              <a:t>e godine za narednu godinu. Program se smatra donetim kada na njega saglasnost da osniva</a:t>
            </a:r>
            <a:r>
              <a:rPr lang="pt-BR" sz="2200" dirty="0"/>
              <a:t>č</a:t>
            </a:r>
            <a:r>
              <a:rPr lang="pt-BR" dirty="0"/>
              <a:t>.</a:t>
            </a:r>
            <a:endParaRPr lang="en-US" dirty="0"/>
          </a:p>
          <a:p>
            <a:r>
              <a:rPr lang="pt-BR" b="1" dirty="0" smtClean="0"/>
              <a:t>Od </a:t>
            </a:r>
            <a:r>
              <a:rPr lang="pt-BR" b="1" dirty="0"/>
              <a:t>17. posmatranih JP, program rada za 2013. godinu pronašli smo na internet prezentacijama pet preduzeća</a:t>
            </a:r>
            <a:r>
              <a:rPr lang="pt-BR" dirty="0"/>
              <a:t> (Srbijašume, Srbijavode, Službeni glasnik, PTT Srbija, Nuklearni objekti Srbije</a:t>
            </a:r>
            <a:r>
              <a:rPr lang="pt-BR" dirty="0" smtClean="0"/>
              <a:t>)</a:t>
            </a:r>
            <a:endParaRPr lang="sr-Latn-CS" dirty="0" smtClean="0"/>
          </a:p>
          <a:p>
            <a:r>
              <a:rPr lang="pt-BR" b="1" dirty="0"/>
              <a:t>Izveštaj nezavisnog revizora za 2012. godinu objavilo je pet JP</a:t>
            </a:r>
            <a:r>
              <a:rPr lang="pt-BR" dirty="0"/>
              <a:t> (Transnafta, Službeni glasnik, PTT Srbija, JP za skloništa, Jugoimport SDPR</a:t>
            </a:r>
            <a:r>
              <a:rPr lang="pt-BR" dirty="0" smtClean="0"/>
              <a:t>)</a:t>
            </a:r>
            <a:endParaRPr lang="sr-Latn-CS" dirty="0" smtClean="0"/>
          </a:p>
          <a:p>
            <a:r>
              <a:rPr lang="pt-BR" b="1" dirty="0"/>
              <a:t>Izveštaj o poslovanju objavila su tri  JP</a:t>
            </a:r>
            <a:r>
              <a:rPr lang="pt-BR" dirty="0"/>
              <a:t> – </a:t>
            </a:r>
            <a:r>
              <a:rPr lang="pt-BR" dirty="0" smtClean="0"/>
              <a:t>Transnafta</a:t>
            </a:r>
            <a:r>
              <a:rPr lang="sr-Latn-CS" dirty="0" smtClean="0"/>
              <a:t>, </a:t>
            </a:r>
            <a:r>
              <a:rPr lang="pt-BR" dirty="0" smtClean="0"/>
              <a:t>PTT Srbija </a:t>
            </a:r>
            <a:r>
              <a:rPr lang="pt-BR" dirty="0"/>
              <a:t>i JP Nuklearni objekti Srbije</a:t>
            </a:r>
            <a:r>
              <a:rPr lang="pt-BR" dirty="0" smtClean="0"/>
              <a:t>.</a:t>
            </a:r>
            <a:endParaRPr lang="sr-Latn-CS" dirty="0" smtClean="0"/>
          </a:p>
          <a:p>
            <a:r>
              <a:rPr lang="pt-BR" dirty="0" smtClean="0"/>
              <a:t>Ono što je posebno zabrinjavajuće jeste </a:t>
            </a:r>
            <a:r>
              <a:rPr lang="pt-BR" sz="2200" dirty="0" smtClean="0"/>
              <a:t>č</a:t>
            </a:r>
            <a:r>
              <a:rPr lang="pt-BR" dirty="0" smtClean="0"/>
              <a:t>injenica da su gotovo sva posmatrana preduze</a:t>
            </a:r>
            <a:r>
              <a:rPr lang="pt-BR" sz="2200" dirty="0" smtClean="0"/>
              <a:t>ć</a:t>
            </a:r>
            <a:r>
              <a:rPr lang="pt-BR" dirty="0" smtClean="0"/>
              <a:t>a </a:t>
            </a:r>
            <a:r>
              <a:rPr lang="pt-BR" b="1" dirty="0" smtClean="0"/>
              <a:t>godišnje programe rada za 2013. godinu usvojila sa velikim zakašnjenjem</a:t>
            </a:r>
            <a:r>
              <a:rPr lang="pt-BR" dirty="0" smtClean="0"/>
              <a:t>. Od 17 posmatranih, jedno je usvojilo godišnji program je na vreme usvojilo jedno (UO PTT Srbija</a:t>
            </a:r>
            <a:r>
              <a:rPr lang="x-none" dirty="0"/>
              <a:t>)</a:t>
            </a:r>
            <a:endParaRPr lang="sr-Latn-CS" dirty="0" smtClean="0"/>
          </a:p>
          <a:p>
            <a:pPr>
              <a:buNone/>
            </a:pPr>
            <a:endParaRPr lang="en-US" dirty="0"/>
          </a:p>
          <a:p>
            <a:pPr>
              <a:buNone/>
            </a:pPr>
            <a:endParaRPr lang="en-US" dirty="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1499</TotalTime>
  <Words>2702</Words>
  <Application>Microsoft Office PowerPoint</Application>
  <PresentationFormat>On-screen Show (4:3)</PresentationFormat>
  <Paragraphs>124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Monitoring  javnosti rada Vlade Srbije  </vt:lpstr>
      <vt:lpstr>O projektu</vt:lpstr>
      <vt:lpstr>Oblasti praćenja</vt:lpstr>
      <vt:lpstr>Novi zakon o javnim preduzećima</vt:lpstr>
      <vt:lpstr>Javna preduzeća u uzorku</vt:lpstr>
      <vt:lpstr>Osnivačka i interna akta</vt:lpstr>
      <vt:lpstr>Nadzorni odbori JP</vt:lpstr>
      <vt:lpstr> Izbor direktora javnih preduzeća</vt:lpstr>
      <vt:lpstr>Godišnji program i izveštavanje o sprovođenju programa</vt:lpstr>
      <vt:lpstr>Budžetski sistem</vt:lpstr>
      <vt:lpstr>Zakon o javnim nabavkama Povećanje transparentnosti nakon početka primene novog Zakona o javnim nabavkama</vt:lpstr>
      <vt:lpstr>Zakon o javnim nabavkama Povećanje transparentnosti nakon početka primene novog Zakona o javnim nabavkama</vt:lpstr>
      <vt:lpstr>Izmene poslovnika Vlade i njihovi efekti na javne rasprave</vt:lpstr>
      <vt:lpstr>Izmene poslovnika Vlade i njihovi efekti</vt:lpstr>
      <vt:lpstr>Imenovanja, postavljenja i razrešenja</vt:lpstr>
      <vt:lpstr>Informatori o radu - JP</vt:lpstr>
      <vt:lpstr>Informatori o radu - Ministartsva</vt:lpstr>
      <vt:lpstr>Informatori o radu - budžeti i javne nabavke JP</vt:lpstr>
      <vt:lpstr>Informatori o radu - budžeti i javne nabavke Ministarstva</vt:lpstr>
      <vt:lpstr>Javnost sporazuma sa investitorima i investicionih odluka Vlade</vt:lpstr>
      <vt:lpstr>Glavni zaključci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javnosti rada Vlade Srbije</dc:title>
  <dc:creator>x4</dc:creator>
  <cp:lastModifiedBy>Marija</cp:lastModifiedBy>
  <cp:revision>49</cp:revision>
  <dcterms:created xsi:type="dcterms:W3CDTF">2013-09-19T08:52:10Z</dcterms:created>
  <dcterms:modified xsi:type="dcterms:W3CDTF">2013-09-20T12:19:34Z</dcterms:modified>
</cp:coreProperties>
</file>